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5.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 id="2147484954" r:id="rId19"/>
  </p:sldMasterIdLst>
  <p:notesMasterIdLst>
    <p:notesMasterId r:id="rId63"/>
  </p:notesMasterIdLst>
  <p:handoutMasterIdLst>
    <p:handoutMasterId r:id="rId64"/>
  </p:handoutMasterIdLst>
  <p:sldIdLst>
    <p:sldId id="3460" r:id="rId20"/>
    <p:sldId id="3360" r:id="rId21"/>
    <p:sldId id="3452" r:id="rId22"/>
    <p:sldId id="3450" r:id="rId23"/>
    <p:sldId id="1870" r:id="rId24"/>
    <p:sldId id="1561" r:id="rId25"/>
    <p:sldId id="3320" r:id="rId26"/>
    <p:sldId id="3216" r:id="rId27"/>
    <p:sldId id="1569" r:id="rId28"/>
    <p:sldId id="1737" r:id="rId29"/>
    <p:sldId id="1562" r:id="rId30"/>
    <p:sldId id="3356" r:id="rId31"/>
    <p:sldId id="1596" r:id="rId32"/>
    <p:sldId id="3355" r:id="rId33"/>
    <p:sldId id="3346" r:id="rId34"/>
    <p:sldId id="3344" r:id="rId35"/>
    <p:sldId id="1564" r:id="rId36"/>
    <p:sldId id="1570" r:id="rId37"/>
    <p:sldId id="3357" r:id="rId38"/>
    <p:sldId id="1571" r:id="rId39"/>
    <p:sldId id="1595" r:id="rId40"/>
    <p:sldId id="3349" r:id="rId41"/>
    <p:sldId id="1732" r:id="rId42"/>
    <p:sldId id="1598" r:id="rId43"/>
    <p:sldId id="1365" r:id="rId44"/>
    <p:sldId id="1572" r:id="rId45"/>
    <p:sldId id="1599" r:id="rId46"/>
    <p:sldId id="1574" r:id="rId47"/>
    <p:sldId id="1738" r:id="rId48"/>
    <p:sldId id="1739" r:id="rId49"/>
    <p:sldId id="1549" r:id="rId50"/>
    <p:sldId id="1581" r:id="rId51"/>
    <p:sldId id="1733" r:id="rId52"/>
    <p:sldId id="1582" r:id="rId53"/>
    <p:sldId id="3347" r:id="rId54"/>
    <p:sldId id="3351" r:id="rId55"/>
    <p:sldId id="1594" r:id="rId56"/>
    <p:sldId id="3348" r:id="rId57"/>
    <p:sldId id="1589" r:id="rId58"/>
    <p:sldId id="3354" r:id="rId59"/>
    <p:sldId id="3453" r:id="rId60"/>
    <p:sldId id="3478" r:id="rId61"/>
    <p:sldId id="1532"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76F6A8-9FCF-44F6-B0DA-BCB83FD7796E}" v="7" dt="2018-11-27T22:04:47.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62699" autoAdjust="0"/>
  </p:normalViewPr>
  <p:slideViewPr>
    <p:cSldViewPr snapToGrid="0">
      <p:cViewPr varScale="1">
        <p:scale>
          <a:sx n="68" d="100"/>
          <a:sy n="68" d="100"/>
        </p:scale>
        <p:origin x="1884"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61" Type="http://schemas.openxmlformats.org/officeDocument/2006/relationships/slide" Target="slides/slide4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viewProps" Target="viewProps.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8976F6A8-9FCF-44F6-B0DA-BCB83FD7796E}"/>
    <pc:docChg chg="custSel delSld modSld">
      <pc:chgData name="Anna Thomas" userId="5d003f33-6e3f-406c-b398-0eb1113638fb" providerId="ADAL" clId="{8976F6A8-9FCF-44F6-B0DA-BCB83FD7796E}" dt="2018-11-27T22:06:29.636" v="85" actId="20577"/>
      <pc:docMkLst>
        <pc:docMk/>
      </pc:docMkLst>
      <pc:sldChg chg="del">
        <pc:chgData name="Anna Thomas" userId="5d003f33-6e3f-406c-b398-0eb1113638fb" providerId="ADAL" clId="{8976F6A8-9FCF-44F6-B0DA-BCB83FD7796E}" dt="2018-11-27T22:01:18.819" v="44" actId="2696"/>
        <pc:sldMkLst>
          <pc:docMk/>
          <pc:sldMk cId="2429403244" sldId="278"/>
        </pc:sldMkLst>
      </pc:sldChg>
      <pc:sldChg chg="del">
        <pc:chgData name="Anna Thomas" userId="5d003f33-6e3f-406c-b398-0eb1113638fb" providerId="ADAL" clId="{8976F6A8-9FCF-44F6-B0DA-BCB83FD7796E}" dt="2018-11-27T22:01:19.443" v="57" actId="2696"/>
        <pc:sldMkLst>
          <pc:docMk/>
          <pc:sldMk cId="1182911419" sldId="1365"/>
        </pc:sldMkLst>
      </pc:sldChg>
      <pc:sldChg chg="del">
        <pc:chgData name="Anna Thomas" userId="5d003f33-6e3f-406c-b398-0eb1113638fb" providerId="ADAL" clId="{8976F6A8-9FCF-44F6-B0DA-BCB83FD7796E}" dt="2018-11-27T22:01:19.827" v="64" actId="2696"/>
        <pc:sldMkLst>
          <pc:docMk/>
          <pc:sldMk cId="1114944902" sldId="1549"/>
        </pc:sldMkLst>
      </pc:sldChg>
      <pc:sldChg chg="del">
        <pc:chgData name="Anna Thomas" userId="5d003f33-6e3f-406c-b398-0eb1113638fb" providerId="ADAL" clId="{8976F6A8-9FCF-44F6-B0DA-BCB83FD7796E}" dt="2018-11-27T22:01:18.778" v="43" actId="2696"/>
        <pc:sldMkLst>
          <pc:docMk/>
          <pc:sldMk cId="500160506" sldId="1562"/>
        </pc:sldMkLst>
      </pc:sldChg>
      <pc:sldChg chg="del">
        <pc:chgData name="Anna Thomas" userId="5d003f33-6e3f-406c-b398-0eb1113638fb" providerId="ADAL" clId="{8976F6A8-9FCF-44F6-B0DA-BCB83FD7796E}" dt="2018-11-27T22:01:19.890" v="65" actId="2696"/>
        <pc:sldMkLst>
          <pc:docMk/>
          <pc:sldMk cId="3776116292" sldId="1581"/>
        </pc:sldMkLst>
      </pc:sldChg>
      <pc:sldChg chg="modTransition">
        <pc:chgData name="Anna Thomas" userId="5d003f33-6e3f-406c-b398-0eb1113638fb" providerId="ADAL" clId="{8976F6A8-9FCF-44F6-B0DA-BCB83FD7796E}" dt="2018-11-27T22:04:47.370" v="70"/>
        <pc:sldMkLst>
          <pc:docMk/>
          <pc:sldMk cId="3533758016" sldId="1589"/>
        </pc:sldMkLst>
      </pc:sldChg>
      <pc:sldChg chg="del">
        <pc:chgData name="Anna Thomas" userId="5d003f33-6e3f-406c-b398-0eb1113638fb" providerId="ADAL" clId="{8976F6A8-9FCF-44F6-B0DA-BCB83FD7796E}" dt="2018-11-27T22:01:18.973" v="49" actId="2696"/>
        <pc:sldMkLst>
          <pc:docMk/>
          <pc:sldMk cId="115577894" sldId="1595"/>
        </pc:sldMkLst>
      </pc:sldChg>
      <pc:sldChg chg="del">
        <pc:chgData name="Anna Thomas" userId="5d003f33-6e3f-406c-b398-0eb1113638fb" providerId="ADAL" clId="{8976F6A8-9FCF-44F6-B0DA-BCB83FD7796E}" dt="2018-11-27T22:01:19.400" v="56" actId="2696"/>
        <pc:sldMkLst>
          <pc:docMk/>
          <pc:sldMk cId="2170683224" sldId="1596"/>
        </pc:sldMkLst>
      </pc:sldChg>
      <pc:sldChg chg="del">
        <pc:chgData name="Anna Thomas" userId="5d003f33-6e3f-406c-b398-0eb1113638fb" providerId="ADAL" clId="{8976F6A8-9FCF-44F6-B0DA-BCB83FD7796E}" dt="2018-11-27T22:01:19.322" v="53" actId="2696"/>
        <pc:sldMkLst>
          <pc:docMk/>
          <pc:sldMk cId="2149620438" sldId="1732"/>
        </pc:sldMkLst>
      </pc:sldChg>
      <pc:sldChg chg="del">
        <pc:chgData name="Anna Thomas" userId="5d003f33-6e3f-406c-b398-0eb1113638fb" providerId="ADAL" clId="{8976F6A8-9FCF-44F6-B0DA-BCB83FD7796E}" dt="2018-11-27T22:01:19.975" v="66" actId="2696"/>
        <pc:sldMkLst>
          <pc:docMk/>
          <pc:sldMk cId="3409311216" sldId="1733"/>
        </pc:sldMkLst>
      </pc:sldChg>
      <pc:sldChg chg="del">
        <pc:chgData name="Anna Thomas" userId="5d003f33-6e3f-406c-b398-0eb1113638fb" providerId="ADAL" clId="{8976F6A8-9FCF-44F6-B0DA-BCB83FD7796E}" dt="2018-11-27T22:01:19.677" v="61" actId="2696"/>
        <pc:sldMkLst>
          <pc:docMk/>
          <pc:sldMk cId="3917916025" sldId="1738"/>
        </pc:sldMkLst>
      </pc:sldChg>
      <pc:sldChg chg="del">
        <pc:chgData name="Anna Thomas" userId="5d003f33-6e3f-406c-b398-0eb1113638fb" providerId="ADAL" clId="{8976F6A8-9FCF-44F6-B0DA-BCB83FD7796E}" dt="2018-11-27T22:01:19.697" v="62" actId="2696"/>
        <pc:sldMkLst>
          <pc:docMk/>
          <pc:sldMk cId="2854819195" sldId="1739"/>
        </pc:sldMkLst>
      </pc:sldChg>
      <pc:sldChg chg="del">
        <pc:chgData name="Anna Thomas" userId="5d003f33-6e3f-406c-b398-0eb1113638fb" providerId="ADAL" clId="{8976F6A8-9FCF-44F6-B0DA-BCB83FD7796E}" dt="2018-11-27T22:01:18.753" v="42" actId="2696"/>
        <pc:sldMkLst>
          <pc:docMk/>
          <pc:sldMk cId="3897536718" sldId="3216"/>
        </pc:sldMkLst>
      </pc:sldChg>
      <pc:sldChg chg="del">
        <pc:chgData name="Anna Thomas" userId="5d003f33-6e3f-406c-b398-0eb1113638fb" providerId="ADAL" clId="{8976F6A8-9FCF-44F6-B0DA-BCB83FD7796E}" dt="2018-11-27T22:01:18.862" v="45" actId="2696"/>
        <pc:sldMkLst>
          <pc:docMk/>
          <pc:sldMk cId="3016482019" sldId="3346"/>
        </pc:sldMkLst>
      </pc:sldChg>
      <pc:sldChg chg="modSp">
        <pc:chgData name="Anna Thomas" userId="5d003f33-6e3f-406c-b398-0eb1113638fb" providerId="ADAL" clId="{8976F6A8-9FCF-44F6-B0DA-BCB83FD7796E}" dt="2018-11-27T21:59:56.859" v="27" actId="20577"/>
        <pc:sldMkLst>
          <pc:docMk/>
          <pc:sldMk cId="3713008051" sldId="3360"/>
        </pc:sldMkLst>
        <pc:spChg chg="mod">
          <ac:chgData name="Anna Thomas" userId="5d003f33-6e3f-406c-b398-0eb1113638fb" providerId="ADAL" clId="{8976F6A8-9FCF-44F6-B0DA-BCB83FD7796E}" dt="2018-11-27T21:59:56.859" v="27" actId="20577"/>
          <ac:spMkLst>
            <pc:docMk/>
            <pc:sldMk cId="3713008051" sldId="3360"/>
            <ac:spMk id="4" creationId="{536D50BC-671A-477C-B0D1-C0159617D4FB}"/>
          </ac:spMkLst>
        </pc:spChg>
      </pc:sldChg>
      <pc:sldChg chg="del">
        <pc:chgData name="Anna Thomas" userId="5d003f33-6e3f-406c-b398-0eb1113638fb" providerId="ADAL" clId="{8976F6A8-9FCF-44F6-B0DA-BCB83FD7796E}" dt="2018-11-27T21:59:59.625" v="28" actId="2696"/>
        <pc:sldMkLst>
          <pc:docMk/>
          <pc:sldMk cId="2961736824" sldId="3449"/>
        </pc:sldMkLst>
      </pc:sldChg>
      <pc:sldChg chg="modSp">
        <pc:chgData name="Anna Thomas" userId="5d003f33-6e3f-406c-b398-0eb1113638fb" providerId="ADAL" clId="{8976F6A8-9FCF-44F6-B0DA-BCB83FD7796E}" dt="2018-11-27T22:00:43.768" v="38"/>
        <pc:sldMkLst>
          <pc:docMk/>
          <pc:sldMk cId="2944579440" sldId="3450"/>
        </pc:sldMkLst>
        <pc:spChg chg="mod">
          <ac:chgData name="Anna Thomas" userId="5d003f33-6e3f-406c-b398-0eb1113638fb" providerId="ADAL" clId="{8976F6A8-9FCF-44F6-B0DA-BCB83FD7796E}" dt="2018-11-27T22:00:41.008" v="37"/>
          <ac:spMkLst>
            <pc:docMk/>
            <pc:sldMk cId="2944579440" sldId="3450"/>
            <ac:spMk id="3" creationId="{EC1DBFB7-6335-4A99-8E09-537280AAE890}"/>
          </ac:spMkLst>
        </pc:spChg>
        <pc:spChg chg="mod">
          <ac:chgData name="Anna Thomas" userId="5d003f33-6e3f-406c-b398-0eb1113638fb" providerId="ADAL" clId="{8976F6A8-9FCF-44F6-B0DA-BCB83FD7796E}" dt="2018-11-27T22:00:43.768" v="38"/>
          <ac:spMkLst>
            <pc:docMk/>
            <pc:sldMk cId="2944579440" sldId="3450"/>
            <ac:spMk id="4" creationId="{536D50BC-671A-477C-B0D1-C0159617D4FB}"/>
          </ac:spMkLst>
        </pc:spChg>
      </pc:sldChg>
      <pc:sldChg chg="del">
        <pc:chgData name="Anna Thomas" userId="5d003f33-6e3f-406c-b398-0eb1113638fb" providerId="ADAL" clId="{8976F6A8-9FCF-44F6-B0DA-BCB83FD7796E}" dt="2018-11-27T22:01:18.540" v="39" actId="2696"/>
        <pc:sldMkLst>
          <pc:docMk/>
          <pc:sldMk cId="1111245501" sldId="3462"/>
        </pc:sldMkLst>
      </pc:sldChg>
      <pc:sldChg chg="del">
        <pc:chgData name="Anna Thomas" userId="5d003f33-6e3f-406c-b398-0eb1113638fb" providerId="ADAL" clId="{8976F6A8-9FCF-44F6-B0DA-BCB83FD7796E}" dt="2018-11-27T22:01:18.566" v="40" actId="2696"/>
        <pc:sldMkLst>
          <pc:docMk/>
          <pc:sldMk cId="3158283988" sldId="3463"/>
        </pc:sldMkLst>
      </pc:sldChg>
      <pc:sldChg chg="del">
        <pc:chgData name="Anna Thomas" userId="5d003f33-6e3f-406c-b398-0eb1113638fb" providerId="ADAL" clId="{8976F6A8-9FCF-44F6-B0DA-BCB83FD7796E}" dt="2018-11-27T22:01:18.716" v="41" actId="2696"/>
        <pc:sldMkLst>
          <pc:docMk/>
          <pc:sldMk cId="2669417206" sldId="3464"/>
        </pc:sldMkLst>
      </pc:sldChg>
      <pc:sldChg chg="del">
        <pc:chgData name="Anna Thomas" userId="5d003f33-6e3f-406c-b398-0eb1113638fb" providerId="ADAL" clId="{8976F6A8-9FCF-44F6-B0DA-BCB83FD7796E}" dt="2018-11-27T22:01:19.270" v="52" actId="2696"/>
        <pc:sldMkLst>
          <pc:docMk/>
          <pc:sldMk cId="3750767540" sldId="3465"/>
        </pc:sldMkLst>
      </pc:sldChg>
      <pc:sldChg chg="del">
        <pc:chgData name="Anna Thomas" userId="5d003f33-6e3f-406c-b398-0eb1113638fb" providerId="ADAL" clId="{8976F6A8-9FCF-44F6-B0DA-BCB83FD7796E}" dt="2018-11-27T22:01:18.885" v="46" actId="2696"/>
        <pc:sldMkLst>
          <pc:docMk/>
          <pc:sldMk cId="4246736322" sldId="3466"/>
        </pc:sldMkLst>
      </pc:sldChg>
      <pc:sldChg chg="del">
        <pc:chgData name="Anna Thomas" userId="5d003f33-6e3f-406c-b398-0eb1113638fb" providerId="ADAL" clId="{8976F6A8-9FCF-44F6-B0DA-BCB83FD7796E}" dt="2018-11-27T22:01:18.917" v="47" actId="2696"/>
        <pc:sldMkLst>
          <pc:docMk/>
          <pc:sldMk cId="3171220665" sldId="3467"/>
        </pc:sldMkLst>
      </pc:sldChg>
      <pc:sldChg chg="del">
        <pc:chgData name="Anna Thomas" userId="5d003f33-6e3f-406c-b398-0eb1113638fb" providerId="ADAL" clId="{8976F6A8-9FCF-44F6-B0DA-BCB83FD7796E}" dt="2018-11-27T22:01:18.952" v="48" actId="2696"/>
        <pc:sldMkLst>
          <pc:docMk/>
          <pc:sldMk cId="528406230" sldId="3468"/>
        </pc:sldMkLst>
      </pc:sldChg>
      <pc:sldChg chg="del">
        <pc:chgData name="Anna Thomas" userId="5d003f33-6e3f-406c-b398-0eb1113638fb" providerId="ADAL" clId="{8976F6A8-9FCF-44F6-B0DA-BCB83FD7796E}" dt="2018-11-27T22:01:19.121" v="51" actId="2696"/>
        <pc:sldMkLst>
          <pc:docMk/>
          <pc:sldMk cId="2672593435" sldId="3469"/>
        </pc:sldMkLst>
      </pc:sldChg>
      <pc:sldChg chg="del">
        <pc:chgData name="Anna Thomas" userId="5d003f33-6e3f-406c-b398-0eb1113638fb" providerId="ADAL" clId="{8976F6A8-9FCF-44F6-B0DA-BCB83FD7796E}" dt="2018-11-27T22:01:19.367" v="55" actId="2696"/>
        <pc:sldMkLst>
          <pc:docMk/>
          <pc:sldMk cId="1104833106" sldId="3470"/>
        </pc:sldMkLst>
      </pc:sldChg>
      <pc:sldChg chg="del">
        <pc:chgData name="Anna Thomas" userId="5d003f33-6e3f-406c-b398-0eb1113638fb" providerId="ADAL" clId="{8976F6A8-9FCF-44F6-B0DA-BCB83FD7796E}" dt="2018-11-27T22:01:19.480" v="58" actId="2696"/>
        <pc:sldMkLst>
          <pc:docMk/>
          <pc:sldMk cId="2166713236" sldId="3471"/>
        </pc:sldMkLst>
      </pc:sldChg>
      <pc:sldChg chg="del">
        <pc:chgData name="Anna Thomas" userId="5d003f33-6e3f-406c-b398-0eb1113638fb" providerId="ADAL" clId="{8976F6A8-9FCF-44F6-B0DA-BCB83FD7796E}" dt="2018-11-27T22:01:19.562" v="59" actId="2696"/>
        <pc:sldMkLst>
          <pc:docMk/>
          <pc:sldMk cId="815065069" sldId="3472"/>
        </pc:sldMkLst>
      </pc:sldChg>
      <pc:sldChg chg="del">
        <pc:chgData name="Anna Thomas" userId="5d003f33-6e3f-406c-b398-0eb1113638fb" providerId="ADAL" clId="{8976F6A8-9FCF-44F6-B0DA-BCB83FD7796E}" dt="2018-11-27T22:01:19.619" v="60" actId="2696"/>
        <pc:sldMkLst>
          <pc:docMk/>
          <pc:sldMk cId="2224762495" sldId="3473"/>
        </pc:sldMkLst>
      </pc:sldChg>
      <pc:sldChg chg="del">
        <pc:chgData name="Anna Thomas" userId="5d003f33-6e3f-406c-b398-0eb1113638fb" providerId="ADAL" clId="{8976F6A8-9FCF-44F6-B0DA-BCB83FD7796E}" dt="2018-11-27T22:01:19.754" v="63" actId="2696"/>
        <pc:sldMkLst>
          <pc:docMk/>
          <pc:sldMk cId="1685284635" sldId="3474"/>
        </pc:sldMkLst>
      </pc:sldChg>
      <pc:sldChg chg="del">
        <pc:chgData name="Anna Thomas" userId="5d003f33-6e3f-406c-b398-0eb1113638fb" providerId="ADAL" clId="{8976F6A8-9FCF-44F6-B0DA-BCB83FD7796E}" dt="2018-11-27T22:01:20.038" v="67" actId="2696"/>
        <pc:sldMkLst>
          <pc:docMk/>
          <pc:sldMk cId="1716286298" sldId="3475"/>
        </pc:sldMkLst>
      </pc:sldChg>
      <pc:sldChg chg="del">
        <pc:chgData name="Anna Thomas" userId="5d003f33-6e3f-406c-b398-0eb1113638fb" providerId="ADAL" clId="{8976F6A8-9FCF-44F6-B0DA-BCB83FD7796E}" dt="2018-11-27T22:01:20.059" v="68" actId="2696"/>
        <pc:sldMkLst>
          <pc:docMk/>
          <pc:sldMk cId="4004985226" sldId="3476"/>
        </pc:sldMkLst>
      </pc:sldChg>
      <pc:sldChg chg="del">
        <pc:chgData name="Anna Thomas" userId="5d003f33-6e3f-406c-b398-0eb1113638fb" providerId="ADAL" clId="{8976F6A8-9FCF-44F6-B0DA-BCB83FD7796E}" dt="2018-11-27T22:01:33.020" v="69" actId="2696"/>
        <pc:sldMkLst>
          <pc:docMk/>
          <pc:sldMk cId="3975841223" sldId="3477"/>
        </pc:sldMkLst>
      </pc:sldChg>
      <pc:sldChg chg="modSp">
        <pc:chgData name="Anna Thomas" userId="5d003f33-6e3f-406c-b398-0eb1113638fb" providerId="ADAL" clId="{8976F6A8-9FCF-44F6-B0DA-BCB83FD7796E}" dt="2018-11-27T22:06:29.636" v="85" actId="20577"/>
        <pc:sldMkLst>
          <pc:docMk/>
          <pc:sldMk cId="1882404062" sldId="3478"/>
        </pc:sldMkLst>
        <pc:spChg chg="mod">
          <ac:chgData name="Anna Thomas" userId="5d003f33-6e3f-406c-b398-0eb1113638fb" providerId="ADAL" clId="{8976F6A8-9FCF-44F6-B0DA-BCB83FD7796E}" dt="2018-11-27T22:06:29.636" v="85" actId="20577"/>
          <ac:spMkLst>
            <pc:docMk/>
            <pc:sldMk cId="1882404062" sldId="3478"/>
            <ac:spMk id="5" creationId="{A59EA4C2-7E62-4580-BA01-BB9139C36ED9}"/>
          </ac:spMkLst>
        </pc:spChg>
      </pc:sldChg>
      <pc:sldChg chg="del">
        <pc:chgData name="Anna Thomas" userId="5d003f33-6e3f-406c-b398-0eb1113638fb" providerId="ADAL" clId="{8976F6A8-9FCF-44F6-B0DA-BCB83FD7796E}" dt="2018-11-27T22:01:18.994" v="50" actId="2696"/>
        <pc:sldMkLst>
          <pc:docMk/>
          <pc:sldMk cId="3659965559" sldId="3507"/>
        </pc:sldMkLst>
      </pc:sldChg>
      <pc:sldMasterChg chg="delSldLayout">
        <pc:chgData name="Anna Thomas" userId="5d003f33-6e3f-406c-b398-0eb1113638fb" providerId="ADAL" clId="{8976F6A8-9FCF-44F6-B0DA-BCB83FD7796E}" dt="2018-11-27T22:01:19.324" v="54" actId="2696"/>
        <pc:sldMasterMkLst>
          <pc:docMk/>
          <pc:sldMasterMk cId="1037874341" sldId="2147484940"/>
        </pc:sldMasterMkLst>
        <pc:sldLayoutChg chg="del">
          <pc:chgData name="Anna Thomas" userId="5d003f33-6e3f-406c-b398-0eb1113638fb" providerId="ADAL" clId="{8976F6A8-9FCF-44F6-B0DA-BCB83FD7796E}" dt="2018-11-27T22:01:19.324" v="54" actId="2696"/>
          <pc:sldLayoutMkLst>
            <pc:docMk/>
            <pc:sldMasterMk cId="1037874341" sldId="2147484940"/>
            <pc:sldLayoutMk cId="445908967" sldId="2147484954"/>
          </pc:sldLayoutMkLst>
        </pc:sldLayoutChg>
      </pc:sldMasterChg>
    </pc:docChg>
  </pc:docChgLst>
  <pc:docChgLst>
    <pc:chgData name="Anna Thomas" userId="5d003f33-6e3f-406c-b398-0eb1113638fb" providerId="ADAL" clId="{612CF7CE-9348-49F1-81C4-65C7DECD89F5}"/>
    <pc:docChg chg="addSld delSld modSld sldOrd delMainMaster">
      <pc:chgData name="Anna Thomas" userId="5d003f33-6e3f-406c-b398-0eb1113638fb" providerId="ADAL" clId="{612CF7CE-9348-49F1-81C4-65C7DECD89F5}" dt="2018-08-31T03:21:49.217" v="458"/>
      <pc:docMkLst>
        <pc:docMk/>
      </pc:docMkLst>
      <pc:sldChg chg="modTransition">
        <pc:chgData name="Anna Thomas" userId="5d003f33-6e3f-406c-b398-0eb1113638fb" providerId="ADAL" clId="{612CF7CE-9348-49F1-81C4-65C7DECD89F5}" dt="2018-08-31T03:18:22.129" v="455"/>
        <pc:sldMkLst>
          <pc:docMk/>
          <pc:sldMk cId="3776116292" sldId="1581"/>
        </pc:sldMkLst>
      </pc:sldChg>
      <pc:sldChg chg="modSp">
        <pc:chgData name="Anna Thomas" userId="5d003f33-6e3f-406c-b398-0eb1113638fb" providerId="ADAL" clId="{612CF7CE-9348-49F1-81C4-65C7DECD89F5}" dt="2018-08-31T03:11:16.217" v="454" actId="1076"/>
        <pc:sldMkLst>
          <pc:docMk/>
          <pc:sldMk cId="2944579440" sldId="3450"/>
        </pc:sldMkLst>
        <pc:spChg chg="mod">
          <ac:chgData name="Anna Thomas" userId="5d003f33-6e3f-406c-b398-0eb1113638fb" providerId="ADAL" clId="{612CF7CE-9348-49F1-81C4-65C7DECD89F5}" dt="2018-08-31T03:11:16.217" v="454" actId="1076"/>
          <ac:spMkLst>
            <pc:docMk/>
            <pc:sldMk cId="2944579440" sldId="3450"/>
            <ac:spMk id="3" creationId="{EC1DBFB7-6335-4A99-8E09-537280AAE89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11/27/2018 1:59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11/27/2018 1:58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010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9013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1496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elevator pitch for you:</a:t>
            </a:r>
          </a:p>
          <a:p>
            <a:endParaRPr lang="en-US" dirty="0"/>
          </a:p>
          <a:p>
            <a:r>
              <a:rPr lang="en-US" dirty="0"/>
              <a:t>Azure Search is the Microsoft Cloud Service for knowledge mining.</a:t>
            </a:r>
          </a:p>
          <a:p>
            <a:endParaRPr lang="en-US" dirty="0"/>
          </a:p>
          <a:p>
            <a:r>
              <a:rPr lang="en-US" dirty="0"/>
              <a:t>It uses AI in a enrichment pipeline to unlock insights and context from your clients content. In other words, from your clients documents.</a:t>
            </a:r>
          </a:p>
          <a:p>
            <a:endParaRPr lang="en-US" dirty="0"/>
          </a:p>
          <a:p>
            <a:r>
              <a:rPr lang="en-US" dirty="0"/>
              <a:t>The Enrichment Pipeline concept is also important, we will use it in the next slides.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313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cognitive skills you can apply to your client’s documents. Some of them are pre built, you can select them with code but also with a few clicks in Azure Portal. This information is extracted and pushed into an Azure Search index for advanced data exploration. </a:t>
            </a:r>
          </a:p>
          <a:p>
            <a:endParaRPr lang="en-US" dirty="0"/>
          </a:p>
          <a:p>
            <a:r>
              <a:rPr lang="en-US" dirty="0"/>
              <a:t>But please notice the Custom skills option in the lower left corner. You can use ANY transformation you want, cognitive or not. Hosted on Azure or not. Public or not. It just need to be a REST API. </a:t>
            </a:r>
          </a:p>
          <a:p>
            <a:endParaRPr lang="en-US" dirty="0"/>
          </a:p>
          <a:p>
            <a:r>
              <a:rPr lang="en-US" dirty="0"/>
              <a:t>All of this skill are applied on your documents in the order you need, what is defined in the cognitive search enrichment pipeline.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1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05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28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provides natural language processing in 56 languages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11/27/2018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5635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342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dirty="0"/>
              <a:t>The enrichment pipeline applies one or multiple cognitive services, or cognitive skills, for each document of your dataset.</a:t>
            </a:r>
          </a:p>
          <a:p>
            <a:pPr marL="0" indent="0">
              <a:buFont typeface="+mj-lt"/>
              <a:buNone/>
            </a:pPr>
            <a:endParaRPr lang="en-US" sz="1100" dirty="0"/>
          </a:p>
          <a:p>
            <a:pPr marL="0" indent="0">
              <a:buFont typeface="+mj-lt"/>
              <a:buNone/>
            </a:pPr>
            <a:r>
              <a:rPr lang="en-US" sz="1100" dirty="0"/>
              <a:t>In this example, we are using these 3 skills on a pdf file. </a:t>
            </a: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23</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107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22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8973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6147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4005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274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2530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JFK – Search for Lee, KGB, Microsoft, Martin Luther King . Open Source data.</a:t>
            </a:r>
          </a:p>
          <a:p>
            <a:pPr lvl="1"/>
            <a:r>
              <a:rPr lang="en-US" sz="900" kern="1200" dirty="0">
                <a:solidFill>
                  <a:schemeClr val="tx1"/>
                </a:solidFill>
                <a:effectLst/>
                <a:latin typeface="Segoe UI Light" pitchFamily="34" charset="0"/>
                <a:ea typeface="+mn-ea"/>
                <a:cs typeface="+mn-cs"/>
              </a:rPr>
              <a:t>Wolters Kluwer – search for Microsoft, Risk + Fraud example in the landing page.</a:t>
            </a:r>
          </a:p>
          <a:p>
            <a:pPr lvl="1"/>
            <a:r>
              <a:rPr lang="en-US" sz="900" u="none" kern="1200" dirty="0">
                <a:solidFill>
                  <a:schemeClr val="tx1"/>
                </a:solidFill>
                <a:effectLst/>
                <a:latin typeface="Segoe UI Light" pitchFamily="34" charset="0"/>
                <a:ea typeface="+mn-ea"/>
                <a:cs typeface="+mn-cs"/>
              </a:rPr>
              <a:t>Exxon</a:t>
            </a:r>
            <a:r>
              <a:rPr lang="en-US" sz="900" kern="1200" dirty="0">
                <a:solidFill>
                  <a:schemeClr val="tx1"/>
                </a:solidFill>
                <a:effectLst/>
                <a:latin typeface="Segoe UI Light" pitchFamily="34" charset="0"/>
                <a:ea typeface="+mn-ea"/>
                <a:cs typeface="+mn-cs"/>
              </a:rPr>
              <a:t> - It relates to seismic in the Oil and Gas domain. Open Source data. Try </a:t>
            </a:r>
            <a:r>
              <a:rPr lang="en-US" sz="900" kern="1200" dirty="0" err="1">
                <a:solidFill>
                  <a:schemeClr val="tx1"/>
                </a:solidFill>
                <a:effectLst/>
                <a:latin typeface="Segoe UI Light" pitchFamily="34" charset="0"/>
                <a:ea typeface="+mn-ea"/>
                <a:cs typeface="+mn-cs"/>
              </a:rPr>
              <a:t>Kundsen</a:t>
            </a:r>
            <a:r>
              <a:rPr lang="en-US" sz="900" kern="1200" dirty="0">
                <a:solidFill>
                  <a:schemeClr val="tx1"/>
                </a:solidFill>
                <a:effectLst/>
                <a:latin typeface="Segoe UI Light" pitchFamily="34" charset="0"/>
                <a:ea typeface="+mn-ea"/>
                <a:cs typeface="+mn-cs"/>
              </a:rPr>
              <a:t> or Chirp as search terms. </a:t>
            </a:r>
          </a:p>
          <a:p>
            <a:pPr lvl="1"/>
            <a:r>
              <a:rPr lang="en-US" sz="900" kern="1200" dirty="0">
                <a:solidFill>
                  <a:schemeClr val="tx1"/>
                </a:solidFill>
                <a:effectLst/>
                <a:latin typeface="Segoe UI Light" pitchFamily="34" charset="0"/>
                <a:ea typeface="+mn-ea"/>
                <a:cs typeface="+mn-cs"/>
              </a:rPr>
              <a:t>CTakes - pick any disease that you want and walk through a Cognitive Search implementation using custom skills based on </a:t>
            </a:r>
            <a:r>
              <a:rPr lang="en-US" sz="900" kern="1200" dirty="0" err="1">
                <a:solidFill>
                  <a:schemeClr val="tx1"/>
                </a:solidFill>
                <a:effectLst/>
                <a:latin typeface="Segoe UI Light" pitchFamily="34" charset="0"/>
                <a:ea typeface="+mn-ea"/>
                <a:cs typeface="+mn-cs"/>
              </a:rPr>
              <a:t>Ctakes</a:t>
            </a:r>
            <a:r>
              <a:rPr lang="en-US" sz="900" kern="1200" dirty="0">
                <a:solidFill>
                  <a:schemeClr val="tx1"/>
                </a:solidFill>
                <a:effectLst/>
                <a:latin typeface="Segoe UI Light" pitchFamily="34" charset="0"/>
                <a:ea typeface="+mn-ea"/>
                <a:cs typeface="+mn-cs"/>
              </a:rPr>
              <a:t> (an opensource software for medical extraction)</a:t>
            </a:r>
          </a:p>
          <a:p>
            <a:pPr lvl="1"/>
            <a:r>
              <a:rPr lang="en-US" sz="900" kern="1200" dirty="0">
                <a:solidFill>
                  <a:schemeClr val="tx1"/>
                </a:solidFill>
                <a:effectLst/>
                <a:latin typeface="Segoe UI Light" pitchFamily="34" charset="0"/>
                <a:ea typeface="+mn-ea"/>
                <a:cs typeface="+mn-cs"/>
              </a:rPr>
              <a:t>Cognitive Services – just use the suggested text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841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79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11/27/2018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767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11/27/2018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3658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11/27/2018 1:59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11/27/2018 2:01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AI is used?</a:t>
            </a:r>
          </a:p>
          <a:p>
            <a:endParaRPr lang="en-US" dirty="0"/>
          </a:p>
          <a:p>
            <a:r>
              <a:rPr lang="en-US" dirty="0"/>
              <a:t>AI is the digital representation of human cognitive skills like vision, speech and language. </a:t>
            </a:r>
          </a:p>
          <a:p>
            <a:endParaRPr lang="en-US" dirty="0"/>
          </a:p>
          <a:p>
            <a:r>
              <a:rPr lang="en-US" dirty="0"/>
              <a:t>Cognitive Search applies this skills to your client’s documents to create a better search experience.</a:t>
            </a:r>
          </a:p>
          <a:p>
            <a:endParaRPr lang="en-US" dirty="0"/>
          </a:p>
          <a:p>
            <a:r>
              <a:rPr lang="en-US" dirty="0"/>
              <a:t>The cognitive skills concept is important for our presentation, we’ll see it again in a few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Pitch</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5205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8415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27/11/2018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9359352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00915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1889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8506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8582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10772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3371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318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9422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09455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991850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210840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60061434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5238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100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oleObject" Target="../embeddings/oleObject1.bin"/><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xml"/><Relationship Id="rId2" Type="http://schemas.openxmlformats.org/officeDocument/2006/relationships/slideLayout" Target="../slideLayouts/slideLayout148.xml"/><Relationship Id="rId16" Type="http://schemas.openxmlformats.org/officeDocument/2006/relationships/vmlDrawing" Target="../drawings/vmlDrawing1.v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image" Target="../media/image38.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theme" Target="../theme/theme1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theme" Target="../theme/theme14.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5" Type="http://schemas.openxmlformats.org/officeDocument/2006/relationships/theme" Target="../theme/theme16.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256878199"/>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98" r:id="rId2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26.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image" Target="../media/image56.png"/><Relationship Id="rId4" Type="http://schemas.openxmlformats.org/officeDocument/2006/relationships/image" Target="../media/image55.jp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zure/LearnAI-Bootcamp/blob/master/lab02.1-azure_search/0_README.md" TargetMode="External"/><Relationship Id="rId13" Type="http://schemas.openxmlformats.org/officeDocument/2006/relationships/hyperlink" Target="https://github.com/Azure/LearnAI-Bootcamp/blob/master/lab01.5-luis/0_README.md" TargetMode="External"/><Relationship Id="rId18" Type="http://schemas.openxmlformats.org/officeDocument/2006/relationships/hyperlink" Target="https://github.com/Azure/LearnAI-Cognitive-Search/blob/master/05-Lab-2-Image-Skills.md" TargetMode="External"/><Relationship Id="rId3" Type="http://schemas.openxmlformats.org/officeDocument/2006/relationships/hyperlink" Target="https://github.com/Azure/LearnAI-Bootcamp/blob/master/lab01.1-computer_vision/1_Setup.md" TargetMode="External"/><Relationship Id="rId7" Type="http://schemas.openxmlformats.org/officeDocument/2006/relationships/hyperlink" Target="https://github.com/Azure/LearnAI-Bootcamp/blob/master/lab01.3_customvision02/0_README.md" TargetMode="External"/><Relationship Id="rId12" Type="http://schemas.openxmlformats.org/officeDocument/2006/relationships/hyperlink" Target="https://github.com/Azure/LearnAI-DesigningandArchitectingIntelligentAgents/blob/master/03-luis/2_activity.md" TargetMode="External"/><Relationship Id="rId17" Type="http://schemas.openxmlformats.org/officeDocument/2006/relationships/hyperlink" Target="https://github.com/Azure/LearnAI-Cognitive-Search/blob/master/04-Lab-1-Text-Skills.md" TargetMode="External"/><Relationship Id="rId2" Type="http://schemas.openxmlformats.org/officeDocument/2006/relationships/notesSlide" Target="../notesSlides/notesSlide2.xml"/><Relationship Id="rId16" Type="http://schemas.openxmlformats.org/officeDocument/2006/relationships/hyperlink" Target="https://github.com/Azure/LearnAI-DesigningandArchitectingIntelligentAgents/blob/master/04-architectures/2_activity.md" TargetMode="External"/><Relationship Id="rId1" Type="http://schemas.openxmlformats.org/officeDocument/2006/relationships/slideLayout" Target="../slideLayouts/slideLayout48.xml"/><Relationship Id="rId6" Type="http://schemas.openxmlformats.org/officeDocument/2006/relationships/hyperlink" Target="https://github.com/Azure/LearnAI-Bootcamp/blob/master/lab01.2_customvision01/0_README.md" TargetMode="External"/><Relationship Id="rId11" Type="http://schemas.openxmlformats.org/officeDocument/2006/relationships/hyperlink" Target="https://github.com/Azure/LearnAI-DesigningandArchitectingIntelligentAgents/blob/master/02-bot_design/2_activity.md" TargetMode="External"/><Relationship Id="rId5" Type="http://schemas.openxmlformats.org/officeDocument/2006/relationships/hyperlink" Target="https://github.com/Azure/LearnAI-Bootcamp/blob/master/lab01.1-computer_vision/0_README.md" TargetMode="External"/><Relationship Id="rId15" Type="http://schemas.openxmlformats.org/officeDocument/2006/relationships/hyperlink" Target="https://github.com/Azure/LearnAI-Bootcamp/blob/master/lab02.2-building_bots/0_README.md" TargetMode="External"/><Relationship Id="rId10" Type="http://schemas.openxmlformats.org/officeDocument/2006/relationships/hyperlink" Target="https://github.com/Azure/LearnAI-DesigningandArchitectingIntelligentAgents/blob/master/03-luis/1_session.ipynb" TargetMode="External"/><Relationship Id="rId19" Type="http://schemas.openxmlformats.org/officeDocument/2006/relationships/hyperlink" Target="file:///c:\Users\antho\LearnAI-Airlift\final_case.md" TargetMode="External"/><Relationship Id="rId4" Type="http://schemas.openxmlformats.org/officeDocument/2006/relationships/hyperlink" Target="https://github.com/Azure/LearnAI-DesigningandArchitectingIntelligentAgents/blob/master/05-cognitive_services/1_session.ipynb" TargetMode="External"/><Relationship Id="rId9" Type="http://schemas.openxmlformats.org/officeDocument/2006/relationships/hyperlink" Target="https://github.com/Azure/LearnAI-DesigningandArchitectingIntelligentAgents/blob/master/02-bot_design/1_session.ipynb" TargetMode="External"/><Relationship Id="rId14" Type="http://schemas.openxmlformats.org/officeDocument/2006/relationships/hyperlink" Target="https://github.com/Azure/LearnAI-DesigningandArchitectingIntelligentAgents/blob/master/04-architectures/1_session.ipynb"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21.xml"/><Relationship Id="rId7" Type="http://schemas.openxmlformats.org/officeDocument/2006/relationships/image" Target="../media/image64.png"/><Relationship Id="rId2" Type="http://schemas.openxmlformats.org/officeDocument/2006/relationships/slideLayout" Target="../slideLayouts/slideLayout272.xml"/><Relationship Id="rId1" Type="http://schemas.openxmlformats.org/officeDocument/2006/relationships/tags" Target="../tags/tag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hyperlink" Target="http://in5d.com/are-the-new-energies-draining-you.html" TargetMode="External"/><Relationship Id="rId2" Type="http://schemas.openxmlformats.org/officeDocument/2006/relationships/image" Target="../media/image46.jpg"/><Relationship Id="rId1" Type="http://schemas.openxmlformats.org/officeDocument/2006/relationships/slideLayout" Target="../slideLayouts/slideLayout48.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hyperlink" Target="https://text-analytics-demo-dev.azurewebsites.net/" TargetMode="External"/><Relationship Id="rId7" Type="http://schemas.openxmlformats.org/officeDocument/2006/relationships/hyperlink" Target="http://webmedsearch.azurewebsites.net/" TargetMode="External"/><Relationship Id="rId2" Type="http://schemas.openxmlformats.org/officeDocument/2006/relationships/notesSlide" Target="../notesSlides/notesSlide29.xml"/><Relationship Id="rId1" Type="http://schemas.openxmlformats.org/officeDocument/2006/relationships/slideLayout" Target="../slideLayouts/slideLayout32.xml"/><Relationship Id="rId6" Type="http://schemas.openxmlformats.org/officeDocument/2006/relationships/hyperlink" Target="http://seismicsearch.azurewebsites.net/" TargetMode="External"/><Relationship Id="rId5" Type="http://schemas.openxmlformats.org/officeDocument/2006/relationships/hyperlink" Target="https://wolterskluwereap.azurewebsites.net/" TargetMode="External"/><Relationship Id="rId4" Type="http://schemas.openxmlformats.org/officeDocument/2006/relationships/hyperlink" Target="https://jfk-demo.azurewebsites.net/"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aka.ms/LearnAI-trainings" TargetMode="External"/><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hyperlink" Target="http://aka.ms/la-links" TargetMode="External"/><Relationship Id="rId5" Type="http://schemas.openxmlformats.org/officeDocument/2006/relationships/hyperlink" Target="http://aka.ms/LearnAI-kmb" TargetMode="External"/><Relationship Id="rId4" Type="http://schemas.openxmlformats.org/officeDocument/2006/relationships/hyperlink" Target="https://aka.ms/LearnAI-csw"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zure/LearnAI-Cognitive-Search/blob/master/05-Lab-2-Image-Skills.md" TargetMode="External"/><Relationship Id="rId2" Type="http://schemas.openxmlformats.org/officeDocument/2006/relationships/hyperlink" Target="https://github.com/Azure/LearnAI-Cognitive-Search/blob/master/04-Lab-1-Text-Skills.md" TargetMode="External"/><Relationship Id="rId1" Type="http://schemas.openxmlformats.org/officeDocument/2006/relationships/slideLayout" Target="../slideLayouts/slideLayout48.xml"/><Relationship Id="rId4" Type="http://schemas.openxmlformats.org/officeDocument/2006/relationships/hyperlink" Target="file:///c:\Users\antho\LearnAI-Airlift\final_case.m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0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8:30-9: Recap, Check in, Agenda</a:t>
            </a:r>
          </a:p>
        </p:txBody>
      </p:sp>
    </p:spTree>
    <p:extLst>
      <p:ext uri="{BB962C8B-B14F-4D97-AF65-F5344CB8AC3E}">
        <p14:creationId xmlns:p14="http://schemas.microsoft.com/office/powerpoint/2010/main" val="100802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69242" y="298302"/>
            <a:ext cx="5602652" cy="4200031"/>
          </a:xfrm>
          <a:prstGeom prst="rect">
            <a:avLst/>
          </a:prstGeom>
          <a:noFill/>
        </p:spPr>
        <p:txBody>
          <a:bodyPr vert="horz" wrap="square" lIns="179285" tIns="143428" rIns="179285" bIns="143428" rtlCol="0" anchor="t">
            <a:spAutoFit/>
          </a:bodyPr>
          <a:lstStyle/>
          <a:p>
            <a:pPr>
              <a:spcAft>
                <a:spcPts val="1175"/>
              </a:spcAft>
              <a:buSzPct val="90000"/>
            </a:pPr>
            <a:r>
              <a:rPr lang="en-US" sz="3137" b="1" dirty="0">
                <a:solidFill>
                  <a:srgbClr val="FF0000"/>
                </a:solidFill>
                <a:cs typeface="Segoe UI Semibold" panose="020B0702040204020203" pitchFamily="34" charset="0"/>
              </a:rPr>
              <a:t>Cognitive Search </a:t>
            </a:r>
            <a:r>
              <a:rPr lang="en-US" sz="3137" b="1" dirty="0">
                <a:solidFill>
                  <a:srgbClr val="434343"/>
                </a:solidFill>
                <a:cs typeface="Segoe UI Semibold" panose="020B0702040204020203" pitchFamily="34" charset="0"/>
              </a:rPr>
              <a:t>is the </a:t>
            </a:r>
            <a:r>
              <a:rPr lang="en-US" sz="3137" b="1" dirty="0">
                <a:solidFill>
                  <a:srgbClr val="434343"/>
                </a:solidFill>
              </a:rPr>
              <a:t>Microsoft solution for Knowledge Mining. </a:t>
            </a:r>
            <a:br>
              <a:rPr lang="en-US" sz="3137" b="1" dirty="0">
                <a:solidFill>
                  <a:srgbClr val="434343"/>
                </a:solidFill>
              </a:rPr>
            </a:br>
            <a:br>
              <a:rPr lang="en-US" sz="3137" b="1" dirty="0">
                <a:solidFill>
                  <a:srgbClr val="434343"/>
                </a:solidFill>
              </a:rPr>
            </a:br>
            <a:r>
              <a:rPr lang="en-US" sz="3137" b="1" dirty="0">
                <a:solidFill>
                  <a:srgbClr val="FF0000"/>
                </a:solidFill>
              </a:rPr>
              <a:t>AI</a:t>
            </a:r>
            <a:r>
              <a:rPr lang="en-US" sz="3137" b="1" dirty="0">
                <a:solidFill>
                  <a:srgbClr val="434343"/>
                </a:solidFill>
              </a:rPr>
              <a:t> approach for </a:t>
            </a:r>
            <a:r>
              <a:rPr lang="en-US" sz="3137" b="1" dirty="0"/>
              <a:t>content</a:t>
            </a:r>
            <a:r>
              <a:rPr lang="en-US" sz="3137" b="1" dirty="0">
                <a:solidFill>
                  <a:srgbClr val="434343"/>
                </a:solidFill>
              </a:rPr>
              <a:t> understanding. Ingests unstructured content to create rich metadata into an </a:t>
            </a:r>
            <a:r>
              <a:rPr lang="en-US" sz="3137" b="1" dirty="0">
                <a:solidFill>
                  <a:srgbClr val="FF0000"/>
                </a:solidFill>
              </a:rPr>
              <a:t>Azure Search </a:t>
            </a:r>
            <a:r>
              <a:rPr lang="en-US" sz="3137" b="1" dirty="0">
                <a:solidFill>
                  <a:srgbClr val="434343"/>
                </a:solidFill>
              </a:rPr>
              <a:t>index, with the power of </a:t>
            </a:r>
            <a:r>
              <a:rPr lang="en-US" sz="3137" b="1" dirty="0">
                <a:solidFill>
                  <a:srgbClr val="FF0000"/>
                </a:solidFill>
              </a:rPr>
              <a:t>Cognitive Services</a:t>
            </a:r>
            <a:r>
              <a:rPr lang="en-US" sz="3137" b="1" dirty="0">
                <a:solidFill>
                  <a:srgbClr val="434343"/>
                </a:solidFill>
              </a:rPr>
              <a:t>.</a:t>
            </a:r>
            <a:endParaRPr lang="en-US" sz="3137" b="1"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sp>
        <p:nvSpPr>
          <p:cNvPr id="4" name="TextBox 3">
            <a:extLst>
              <a:ext uri="{FF2B5EF4-FFF2-40B4-BE49-F238E27FC236}">
                <a16:creationId xmlns:a16="http://schemas.microsoft.com/office/drawing/2014/main" id="{05B1F4FD-2A3D-4260-8BDF-F1966311F10A}"/>
              </a:ext>
            </a:extLst>
          </p:cNvPr>
          <p:cNvSpPr txBox="1"/>
          <p:nvPr/>
        </p:nvSpPr>
        <p:spPr>
          <a:xfrm>
            <a:off x="342384" y="1189495"/>
            <a:ext cx="11280012" cy="5268142"/>
          </a:xfrm>
          <a:prstGeom prst="rect">
            <a:avLst/>
          </a:prstGeom>
          <a:noFill/>
        </p:spPr>
        <p:txBody>
          <a:bodyPr wrap="square" lIns="179285" tIns="143428" rIns="179285" bIns="143428" rtlCol="0">
            <a:spAutoFit/>
          </a:bodyPr>
          <a:lstStyle/>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AI-Powered cloud search service for web and mobile app development</a:t>
            </a:r>
          </a:p>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Enterprise Search as a Service – Azure PaaS product</a:t>
            </a:r>
          </a:p>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Enrich and extract insights through cognitive skills (Cognitive Search)</a:t>
            </a:r>
          </a:p>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Easily scale up and down</a:t>
            </a:r>
          </a:p>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Natural Language Processing for web search grade experience</a:t>
            </a:r>
          </a:p>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Connect search results to business goals with great control over search ranking</a:t>
            </a:r>
          </a:p>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99.9% SLA, GDPR, Standard Azure OST (Online Service Terms)</a:t>
            </a:r>
          </a:p>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Creates indexed metadata about your data</a:t>
            </a:r>
          </a:p>
          <a:p>
            <a:pPr marL="448193" indent="-448193" defTabSz="914192">
              <a:spcAft>
                <a:spcPts val="1175"/>
              </a:spcAft>
              <a:buSzPct val="90000"/>
              <a:buFont typeface="Arial" panose="020B0604020202020204" pitchFamily="34" charset="0"/>
              <a:buChar char="•"/>
            </a:pPr>
            <a:endParaRPr lang="en-US" sz="2353" dirty="0">
              <a:solidFill>
                <a:srgbClr val="434343"/>
              </a:solidFill>
              <a:latin typeface="Segoe UI Light"/>
            </a:endParaRPr>
          </a:p>
          <a:p>
            <a:pPr marL="448193" indent="-448193" defTabSz="914192">
              <a:spcAft>
                <a:spcPts val="1175"/>
              </a:spcAft>
              <a:buSzPct val="90000"/>
              <a:buFont typeface="Arial" panose="020B0604020202020204" pitchFamily="34" charset="0"/>
              <a:buChar char="•"/>
            </a:pPr>
            <a:endParaRPr lang="en-US" sz="2353" dirty="0">
              <a:solidFill>
                <a:srgbClr val="434343"/>
              </a:solidFill>
              <a:latin typeface="Segoe UI Light"/>
            </a:endParaRPr>
          </a:p>
        </p:txBody>
      </p:sp>
    </p:spTree>
    <p:extLst>
      <p:ext uri="{BB962C8B-B14F-4D97-AF65-F5344CB8AC3E}">
        <p14:creationId xmlns:p14="http://schemas.microsoft.com/office/powerpoint/2010/main" val="500160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pic>
        <p:nvPicPr>
          <p:cNvPr id="5" name="Picture 4">
            <a:extLst>
              <a:ext uri="{FF2B5EF4-FFF2-40B4-BE49-F238E27FC236}">
                <a16:creationId xmlns:a16="http://schemas.microsoft.com/office/drawing/2014/main" id="{571274B7-954F-4065-B3D3-7DD0FA57AB35}"/>
              </a:ext>
            </a:extLst>
          </p:cNvPr>
          <p:cNvPicPr>
            <a:picLocks noChangeAspect="1"/>
          </p:cNvPicPr>
          <p:nvPr/>
        </p:nvPicPr>
        <p:blipFill>
          <a:blip r:embed="rId3"/>
          <a:stretch>
            <a:fillRect/>
          </a:stretch>
        </p:blipFill>
        <p:spPr>
          <a:xfrm>
            <a:off x="2211492" y="1153543"/>
            <a:ext cx="7470207" cy="5473079"/>
          </a:xfrm>
          <a:prstGeom prst="rect">
            <a:avLst/>
          </a:prstGeom>
        </p:spPr>
      </p:pic>
    </p:spTree>
    <p:extLst>
      <p:ext uri="{BB962C8B-B14F-4D97-AF65-F5344CB8AC3E}">
        <p14:creationId xmlns:p14="http://schemas.microsoft.com/office/powerpoint/2010/main" val="14191941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endParaRPr lang="en-US" dirty="0"/>
          </a:p>
        </p:txBody>
      </p:sp>
      <p:sp>
        <p:nvSpPr>
          <p:cNvPr id="5" name="Rectangle 4"/>
          <p:cNvSpPr/>
          <p:nvPr/>
        </p:nvSpPr>
        <p:spPr>
          <a:xfrm>
            <a:off x="6189414" y="1352907"/>
            <a:ext cx="4239306" cy="503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8570" tIns="358570" rIns="268927" bIns="107571" rtlCol="0" anchor="t" anchorCtr="0"/>
          <a:lstStyle/>
          <a:p>
            <a:pPr>
              <a:lnSpc>
                <a:spcPct val="95000"/>
              </a:lnSpc>
              <a:spcAft>
                <a:spcPts val="1176"/>
              </a:spcAft>
            </a:pPr>
            <a:r>
              <a:rPr lang="en-US" sz="2745" dirty="0">
                <a:solidFill>
                  <a:srgbClr val="0072C6"/>
                </a:solidFill>
                <a:latin typeface="Segoe UI Light"/>
              </a:rPr>
              <a:t>Data Sources</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Azure SQL</a:t>
            </a:r>
          </a:p>
          <a:p>
            <a:pPr marL="793328" lvl="1"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Text columns</a:t>
            </a:r>
          </a:p>
          <a:p>
            <a:pPr marL="793328" lvl="1"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JSON/XML columns</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SQL Server IaaS on Azure</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CosmosDB</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Azure blob storage</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Azure Table</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MySQL (PaaS and IaaS)</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Azure Files (Private Preview)</a:t>
            </a:r>
          </a:p>
          <a:p>
            <a:pPr marL="168072" indent="-168072">
              <a:lnSpc>
                <a:spcPct val="95000"/>
              </a:lnSpc>
              <a:spcAft>
                <a:spcPts val="1176"/>
              </a:spcAft>
              <a:buFont typeface="Arial" panose="020B0604020202020204" pitchFamily="34" charset="0"/>
              <a:buChar char="•"/>
            </a:pPr>
            <a:endParaRPr lang="en-US" sz="1961" dirty="0">
              <a:solidFill>
                <a:srgbClr val="434343"/>
              </a:solidFill>
              <a:latin typeface="Segoe UI"/>
            </a:endParaRPr>
          </a:p>
        </p:txBody>
      </p:sp>
      <p:sp>
        <p:nvSpPr>
          <p:cNvPr id="6" name="Rectangle 5"/>
          <p:cNvSpPr/>
          <p:nvPr/>
        </p:nvSpPr>
        <p:spPr>
          <a:xfrm>
            <a:off x="418645" y="1352907"/>
            <a:ext cx="4033910" cy="503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8570" tIns="358570" rIns="268927" bIns="107571" rtlCol="0" anchor="t" anchorCtr="0"/>
          <a:lstStyle/>
          <a:p>
            <a:pPr>
              <a:lnSpc>
                <a:spcPct val="95000"/>
              </a:lnSpc>
              <a:spcAft>
                <a:spcPts val="1176"/>
              </a:spcAft>
            </a:pPr>
            <a:r>
              <a:rPr lang="en-US" sz="2745" dirty="0">
                <a:solidFill>
                  <a:srgbClr val="0072C6"/>
                </a:solidFill>
                <a:latin typeface="Segoe UI Light"/>
              </a:rPr>
              <a:t>Formats </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Microsoft Office</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PDF</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HTML</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XML, JSON</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ZIP</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EML, RTF, TXT</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JPEG, PNG, JPG</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CSV</a:t>
            </a:r>
            <a:endParaRPr lang="en-US" sz="1961" b="1" dirty="0">
              <a:solidFill>
                <a:srgbClr val="434343"/>
              </a:solidFill>
              <a:latin typeface="Segoe UI"/>
            </a:endParaRPr>
          </a:p>
        </p:txBody>
      </p:sp>
    </p:spTree>
    <p:extLst>
      <p:ext uri="{BB962C8B-B14F-4D97-AF65-F5344CB8AC3E}">
        <p14:creationId xmlns:p14="http://schemas.microsoft.com/office/powerpoint/2010/main" val="21706832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05B1F4FD-2A3D-4260-8BDF-F1966311F10A}"/>
              </a:ext>
            </a:extLst>
          </p:cNvPr>
          <p:cNvSpPr txBox="1"/>
          <p:nvPr/>
        </p:nvSpPr>
        <p:spPr>
          <a:xfrm>
            <a:off x="342384" y="1189495"/>
            <a:ext cx="11280012" cy="4966415"/>
          </a:xfrm>
          <a:prstGeom prst="rect">
            <a:avLst/>
          </a:prstGeom>
          <a:noFill/>
        </p:spPr>
        <p:txBody>
          <a:bodyPr wrap="square" lIns="179285" tIns="143428" rIns="179285" bIns="143428" rtlCol="0">
            <a:spAutoFit/>
          </a:bodyPr>
          <a:lstStyle/>
          <a:p>
            <a:pPr marL="448193" indent="-448193" defTabSz="914192">
              <a:spcAft>
                <a:spcPts val="1175"/>
              </a:spcAft>
              <a:buSzPct val="90000"/>
              <a:buFont typeface="Arial" panose="020B0604020202020204" pitchFamily="34" charset="0"/>
              <a:buChar char="•"/>
            </a:pPr>
            <a:r>
              <a:rPr lang="en-US" sz="2353" dirty="0">
                <a:solidFill>
                  <a:srgbClr val="FF0000"/>
                </a:solidFill>
                <a:latin typeface="Segoe UI Light"/>
              </a:rPr>
              <a:t>Azure Search feature</a:t>
            </a:r>
            <a:r>
              <a:rPr lang="en-US" sz="2353" dirty="0">
                <a:solidFill>
                  <a:srgbClr val="434343"/>
                </a:solidFill>
                <a:latin typeface="Segoe UI Light"/>
              </a:rPr>
              <a:t>, Announced in May 2018 (MS Build)</a:t>
            </a:r>
          </a:p>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It uses AI to create searchable metadata, transforming unstructured data into information</a:t>
            </a:r>
          </a:p>
          <a:p>
            <a:pPr marL="905377" lvl="1" indent="-448193" defTabSz="914192">
              <a:spcAft>
                <a:spcPts val="1175"/>
              </a:spcAft>
              <a:buSzPct val="90000"/>
              <a:buFont typeface="Arial" panose="020B0604020202020204" pitchFamily="34" charset="0"/>
              <a:buChar char="•"/>
            </a:pPr>
            <a:r>
              <a:rPr lang="en-US" sz="2353" dirty="0">
                <a:solidFill>
                  <a:srgbClr val="434343"/>
                </a:solidFill>
                <a:latin typeface="Segoe UI Light"/>
              </a:rPr>
              <a:t>Data Enrichment =! Data Integration</a:t>
            </a:r>
          </a:p>
          <a:p>
            <a:pPr marL="905377" lvl="1" indent="-448193" defTabSz="914192">
              <a:spcAft>
                <a:spcPts val="1175"/>
              </a:spcAft>
              <a:buSzPct val="90000"/>
              <a:buFont typeface="Arial" panose="020B0604020202020204" pitchFamily="34" charset="0"/>
              <a:buChar char="•"/>
            </a:pPr>
            <a:r>
              <a:rPr lang="en-US" sz="2353" dirty="0">
                <a:solidFill>
                  <a:srgbClr val="434343"/>
                </a:solidFill>
                <a:latin typeface="Segoe UI Light"/>
              </a:rPr>
              <a:t>Original data isn’t moved, changed or copied</a:t>
            </a:r>
          </a:p>
          <a:p>
            <a:pPr marL="905377" lvl="1" indent="-448193" defTabSz="914192">
              <a:spcAft>
                <a:spcPts val="1175"/>
              </a:spcAft>
              <a:buSzPct val="90000"/>
              <a:buFont typeface="Arial" panose="020B0604020202020204" pitchFamily="34" charset="0"/>
              <a:buChar char="•"/>
            </a:pPr>
            <a:r>
              <a:rPr lang="en-US" sz="2353" dirty="0">
                <a:solidFill>
                  <a:srgbClr val="434343"/>
                </a:solidFill>
                <a:latin typeface="Segoe UI Light"/>
              </a:rPr>
              <a:t>Results are always loaded into an Azure Search Index</a:t>
            </a:r>
          </a:p>
          <a:p>
            <a:pPr marL="448193" indent="-448193" defTabSz="914192">
              <a:spcAft>
                <a:spcPts val="1175"/>
              </a:spcAft>
              <a:buSzPct val="90000"/>
              <a:buFont typeface="Arial" panose="020B0604020202020204" pitchFamily="34" charset="0"/>
              <a:buChar char="•"/>
            </a:pPr>
            <a:r>
              <a:rPr lang="en-US" sz="2353" dirty="0">
                <a:solidFill>
                  <a:srgbClr val="434343"/>
                </a:solidFill>
                <a:latin typeface="Segoe UI Light"/>
              </a:rPr>
              <a:t>Public Preview… </a:t>
            </a:r>
            <a:r>
              <a:rPr lang="en-US" sz="2353" b="1" dirty="0">
                <a:solidFill>
                  <a:srgbClr val="434343"/>
                </a:solidFill>
                <a:latin typeface="Segoe UI Light"/>
              </a:rPr>
              <a:t>For now</a:t>
            </a:r>
            <a:r>
              <a:rPr lang="en-US" sz="2353" dirty="0">
                <a:solidFill>
                  <a:srgbClr val="434343"/>
                </a:solidFill>
                <a:latin typeface="Segoe UI Light"/>
              </a:rPr>
              <a:t>:</a:t>
            </a:r>
          </a:p>
          <a:p>
            <a:pPr marL="905377" lvl="1" indent="-448193" defTabSz="914192">
              <a:spcAft>
                <a:spcPts val="1175"/>
              </a:spcAft>
              <a:buSzPct val="90000"/>
              <a:buFont typeface="Arial" panose="020B0604020202020204" pitchFamily="34" charset="0"/>
              <a:buChar char="•"/>
            </a:pPr>
            <a:r>
              <a:rPr lang="en-US" sz="2353" dirty="0">
                <a:solidFill>
                  <a:srgbClr val="434343"/>
                </a:solidFill>
                <a:latin typeface="Segoe UI Light"/>
              </a:rPr>
              <a:t>10+ regions, including South Central US, West Europe, North Europe, Brazil South, and Southeast Asia</a:t>
            </a:r>
          </a:p>
          <a:p>
            <a:pPr marL="905377" lvl="1" indent="-448193" defTabSz="914192">
              <a:spcAft>
                <a:spcPts val="1175"/>
              </a:spcAft>
              <a:buSzPct val="90000"/>
              <a:buFont typeface="Arial" panose="020B0604020202020204" pitchFamily="34" charset="0"/>
              <a:buChar char="•"/>
            </a:pPr>
            <a:r>
              <a:rPr lang="en-US" sz="2353" dirty="0">
                <a:solidFill>
                  <a:srgbClr val="434343"/>
                </a:solidFill>
                <a:latin typeface="Segoe UI Light"/>
              </a:rPr>
              <a:t>Free, Azure Search regular cost only</a:t>
            </a:r>
          </a:p>
        </p:txBody>
      </p:sp>
    </p:spTree>
    <p:extLst>
      <p:ext uri="{BB962C8B-B14F-4D97-AF65-F5344CB8AC3E}">
        <p14:creationId xmlns:p14="http://schemas.microsoft.com/office/powerpoint/2010/main" val="41537905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6949088" y="3846782"/>
            <a:ext cx="2952853" cy="10156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13751" fontAlgn="base">
              <a:spcBef>
                <a:spcPts val="1200"/>
              </a:spcBef>
              <a:spcAft>
                <a:spcPct val="0"/>
              </a:spcAft>
              <a:buSzPct val="90000"/>
              <a:defRPr/>
            </a:pPr>
            <a:r>
              <a:rPr lang="en-US" sz="2000" kern="0" dirty="0">
                <a:solidFill>
                  <a:srgbClr val="0078D4"/>
                </a:solidFill>
                <a:latin typeface="Segoe UI Semibold"/>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874689" y="3319026"/>
            <a:ext cx="442623" cy="2071027"/>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49540" y="4592476"/>
            <a:ext cx="1142863" cy="1156927"/>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Segoe UI Semilight"/>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defTabSz="914225">
                  <a:defRPr/>
                </a:pPr>
                <a:endParaRPr lang="en-US" sz="1800">
                  <a:solidFill>
                    <a:prstClr val="black"/>
                  </a:solidFill>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defTabSz="914225">
                  <a:defRPr/>
                </a:pPr>
                <a:endParaRPr lang="en-US" sz="1800">
                  <a:solidFill>
                    <a:prstClr val="black"/>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defTabSz="914225">
                  <a:defRPr/>
                </a:pPr>
                <a:endParaRPr lang="en-US" sz="1800">
                  <a:solidFill>
                    <a:prstClr val="black"/>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defTabSz="914225">
                  <a:defRPr/>
                </a:pPr>
                <a:endParaRPr lang="en-US" sz="1800">
                  <a:solidFill>
                    <a:prstClr val="black"/>
                  </a:solidFill>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877353" y="3094087"/>
            <a:ext cx="889133" cy="1088419"/>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670955" y="4346022"/>
            <a:ext cx="889133" cy="1088419"/>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54076"/>
            </a:xfrm>
            <a:prstGeom prst="rect">
              <a:avLst/>
            </a:prstGeom>
            <a:noFill/>
          </p:spPr>
          <p:txBody>
            <a:bodyPr wrap="square" lIns="0" tIns="0" rIns="0" bIns="0" rtlCol="0">
              <a:spAutoFit/>
            </a:bodyPr>
            <a:lstStyle/>
            <a:p>
              <a:pPr defTabSz="914225">
                <a:defRPr/>
              </a:pPr>
              <a:r>
                <a:rPr lang="en-US" sz="1800" dirty="0">
                  <a:solidFill>
                    <a:srgbClr val="0078D4"/>
                  </a:solidFill>
                  <a:latin typeface="Segoe UI Semilight" panose="020B0402040204020203" pitchFamily="34" charset="0"/>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1" name="Rectangle: Rounded Corners 30">
            <a:extLst>
              <a:ext uri="{FF2B5EF4-FFF2-40B4-BE49-F238E27FC236}">
                <a16:creationId xmlns:a16="http://schemas.microsoft.com/office/drawing/2014/main" id="{4ACDE0FD-EBF6-42DA-97C6-9C9EC3D99273}"/>
              </a:ext>
            </a:extLst>
          </p:cNvPr>
          <p:cNvSpPr/>
          <p:nvPr/>
        </p:nvSpPr>
        <p:spPr bwMode="auto">
          <a:xfrm>
            <a:off x="4233518" y="1565376"/>
            <a:ext cx="3093938" cy="6154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35" name="Title 1">
            <a:extLst>
              <a:ext uri="{FF2B5EF4-FFF2-40B4-BE49-F238E27FC236}">
                <a16:creationId xmlns:a16="http://schemas.microsoft.com/office/drawing/2014/main" id="{FB86BA0E-C1E2-46B2-A047-DBD9ADF5F940}"/>
              </a:ext>
            </a:extLst>
          </p:cNvPr>
          <p:cNvSpPr>
            <a:spLocks noGrp="1"/>
          </p:cNvSpPr>
          <p:nvPr>
            <p:ph type="title"/>
          </p:nvPr>
        </p:nvSpPr>
        <p:spPr>
          <a:xfrm>
            <a:off x="269241" y="289958"/>
            <a:ext cx="11655840" cy="1107996"/>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164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9044" y="1745146"/>
            <a:ext cx="1267862" cy="343443"/>
          </a:xfrm>
          <a:prstGeom prst="rect">
            <a:avLst/>
          </a:prstGeom>
        </p:spPr>
        <p:txBody>
          <a:bodyPr vert="horz" wrap="square" lIns="0" tIns="45713" rIns="91427" bIns="45713" rtlCol="0" anchor="t">
            <a:spAutoFit/>
          </a:bodyPr>
          <a:lstStyle/>
          <a:p>
            <a:pPr defTabSz="932563">
              <a:spcBef>
                <a:spcPct val="0"/>
              </a:spcBef>
              <a:defRPr/>
            </a:pPr>
            <a:r>
              <a:rPr lang="en-US" sz="1600">
                <a:ln w="3175">
                  <a:noFill/>
                </a:ln>
                <a:solidFill>
                  <a:srgbClr val="0078D4"/>
                </a:solidFill>
                <a:latin typeface="Segoe UI Semibold"/>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4170382" y="1745147"/>
            <a:ext cx="3355487" cy="343443"/>
          </a:xfrm>
          <a:prstGeom prst="rect">
            <a:avLst/>
          </a:prstGeom>
        </p:spPr>
        <p:txBody>
          <a:bodyPr vert="horz" wrap="square" lIns="91427" tIns="45713" rIns="91427" bIns="45713" rtlCol="0" anchor="t">
            <a:spAutoFit/>
          </a:bodyPr>
          <a:lstStyle/>
          <a:p>
            <a:pPr defTabSz="932563">
              <a:spcBef>
                <a:spcPct val="0"/>
              </a:spcBef>
              <a:defRPr/>
            </a:pPr>
            <a:r>
              <a:rPr lang="en-US" sz="1600" dirty="0">
                <a:ln w="3175">
                  <a:noFill/>
                </a:ln>
                <a:solidFill>
                  <a:srgbClr val="0078D4"/>
                </a:solidFill>
                <a:latin typeface="Segoe UI Semibold"/>
                <a:cs typeface="Segoe UI Light" panose="020B0502040204020203" pitchFamily="34" charset="0"/>
              </a:rPr>
              <a:t>Cutting-edge AI: Cognitive Skills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390" y="1745146"/>
            <a:ext cx="2130977" cy="594566"/>
          </a:xfrm>
          <a:prstGeom prst="rect">
            <a:avLst/>
          </a:prstGeom>
        </p:spPr>
        <p:txBody>
          <a:bodyPr vert="horz" wrap="square" lIns="91427" tIns="45713" rIns="91427" bIns="45713" rtlCol="0" anchor="t">
            <a:spAutoFit/>
          </a:bodyPr>
          <a:lstStyle/>
          <a:p>
            <a:pPr algn="ctr" defTabSz="932563">
              <a:spcBef>
                <a:spcPct val="0"/>
              </a:spcBef>
              <a:defRPr/>
            </a:pPr>
            <a:r>
              <a:rPr lang="en-US" sz="1600">
                <a:ln w="3175">
                  <a:noFill/>
                </a:ln>
                <a:solidFill>
                  <a:srgbClr val="0078D4"/>
                </a:solidFill>
                <a:latin typeface="Segoe UI Semibold"/>
                <a:cs typeface="Segoe UI Light" panose="020B0502040204020203" pitchFamily="34" charset="0"/>
              </a:rPr>
              <a:t>Fully text-searchable rich index</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2755" y="3226909"/>
            <a:ext cx="442623" cy="2071027"/>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4427" y="3233084"/>
            <a:ext cx="442623" cy="2071027"/>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55396" y="3863509"/>
            <a:ext cx="442107" cy="511912"/>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Segoe UI Semilight"/>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64" y="2433669"/>
            <a:ext cx="222239" cy="35546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5189" y="3500318"/>
            <a:ext cx="343485" cy="271571"/>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920" y="3475435"/>
            <a:ext cx="265327" cy="2964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841" y="5431659"/>
            <a:ext cx="343485" cy="2942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gradFill>
                <a:gsLst>
                  <a:gs pos="0">
                    <a:srgbClr val="505050"/>
                  </a:gs>
                  <a:gs pos="100000">
                    <a:srgbClr val="505050"/>
                  </a:gs>
                </a:gsLst>
              </a:gradFill>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372" y="5411179"/>
            <a:ext cx="263494" cy="322552"/>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742" y="5372347"/>
            <a:ext cx="216379" cy="34093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93" y="4445863"/>
            <a:ext cx="265360" cy="334479"/>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sz="1800">
                <a:solidFill>
                  <a:srgbClr val="FFFFFF"/>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244" y="2495389"/>
            <a:ext cx="293749" cy="29374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9982143" y="3156754"/>
            <a:ext cx="1721354" cy="2071027"/>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a:solidFill>
                  <a:srgbClr val="FFFFFF"/>
                </a:solidFill>
                <a:latin typeface="Segoe UI"/>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8" bIns="-33200"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a:solidFill>
                  <a:srgbClr val="FFFFFF"/>
                </a:solidFill>
                <a:latin typeface="Segoe UI"/>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39" bIns="-33200"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a:solidFill>
                  <a:srgbClr val="FFFFFF"/>
                </a:solidFill>
                <a:latin typeface="Segoe UI"/>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9" tIns="-33200" rIns="790937" bIns="-33200"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a:solidFill>
                  <a:srgbClr val="FFFFFF"/>
                </a:solidFill>
                <a:latin typeface="Segoe UI"/>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9" bIns="-33199"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9" bIns="-33200"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39" bIns="-33199"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8" tIns="-33199" rIns="790938" bIns="-33200"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a:solidFill>
                  <a:srgbClr val="FFFFFF"/>
                </a:solidFill>
                <a:latin typeface="Segoe UI"/>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a:solidFill>
                  <a:srgbClr val="FFFFFF"/>
                </a:solidFill>
                <a:latin typeface="Segoe UI"/>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a:solidFill>
                  <a:srgbClr val="FFFFFF"/>
                </a:solidFill>
                <a:latin typeface="Segoe UI"/>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56" tIns="112156" rIns="112156" bIns="112156" numCol="1" spcCol="1270" anchor="ctr" anchorCtr="0">
              <a:noAutofit/>
            </a:bodyPr>
            <a:lstStyle/>
            <a:p>
              <a:pPr algn="ctr" defTabSz="666622">
                <a:lnSpc>
                  <a:spcPct val="90000"/>
                </a:lnSpc>
                <a:spcBef>
                  <a:spcPct val="0"/>
                </a:spcBef>
                <a:spcAft>
                  <a:spcPct val="35000"/>
                </a:spcAft>
                <a:defRPr/>
              </a:pPr>
              <a:endParaRPr lang="en-US" sz="1500">
                <a:solidFill>
                  <a:srgbClr val="FFFFFF"/>
                </a:solidFill>
                <a:latin typeface="Segoe UI"/>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0937" tIns="-33200" rIns="790940" bIns="-33199" numCol="1" spcCol="1270" anchor="ctr" anchorCtr="0">
              <a:noAutofit/>
            </a:bodyPr>
            <a:lstStyle/>
            <a:p>
              <a:pPr algn="ctr" defTabSz="222208">
                <a:lnSpc>
                  <a:spcPct val="90000"/>
                </a:lnSpc>
                <a:spcBef>
                  <a:spcPct val="0"/>
                </a:spcBef>
                <a:spcAft>
                  <a:spcPct val="35000"/>
                </a:spcAft>
                <a:defRPr/>
              </a:pPr>
              <a:endParaRPr lang="en-US" sz="500">
                <a:solidFill>
                  <a:srgbClr val="1A1A1A">
                    <a:hueOff val="0"/>
                    <a:satOff val="0"/>
                    <a:lumOff val="0"/>
                    <a:alphaOff val="0"/>
                  </a:srgbClr>
                </a:solidFill>
                <a:latin typeface="Segoe UI"/>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80" tIns="121680" rIns="121680" bIns="121680" numCol="1" spcCol="1270" anchor="ctr" anchorCtr="0">
              <a:noAutofit/>
            </a:bodyPr>
            <a:lstStyle/>
            <a:p>
              <a:pPr algn="ctr" defTabSz="1333244">
                <a:lnSpc>
                  <a:spcPct val="90000"/>
                </a:lnSpc>
                <a:spcBef>
                  <a:spcPct val="0"/>
                </a:spcBef>
                <a:spcAft>
                  <a:spcPct val="35000"/>
                </a:spcAft>
                <a:defRPr/>
              </a:pPr>
              <a:endParaRPr lang="en-US" sz="3000">
                <a:solidFill>
                  <a:srgbClr val="FFFFFF"/>
                </a:solidFill>
                <a:latin typeface="Segoe UI"/>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44320" y="2833028"/>
            <a:ext cx="1705225"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58313" y="2833028"/>
            <a:ext cx="1976543"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85490" y="2833028"/>
            <a:ext cx="1465259"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2109" y="3811204"/>
            <a:ext cx="2209645" cy="277002"/>
          </a:xfrm>
          <a:prstGeom prst="rect">
            <a:avLst/>
          </a:prstGeom>
          <a:noFill/>
        </p:spPr>
        <p:txBody>
          <a:bodyPr wrap="squar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975" y="3811204"/>
            <a:ext cx="1893215" cy="280678"/>
          </a:xfrm>
          <a:prstGeom prst="rect">
            <a:avLst/>
          </a:prstGeom>
          <a:noFill/>
        </p:spPr>
        <p:txBody>
          <a:bodyPr wrap="squar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39619" y="3811204"/>
            <a:ext cx="1557000"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04867" y="4789379"/>
            <a:ext cx="1184131"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31636" y="4789379"/>
            <a:ext cx="1629895"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42850" y="4789379"/>
            <a:ext cx="1150536"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53238" y="5767555"/>
            <a:ext cx="1087388"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65680" y="5767555"/>
            <a:ext cx="1561809"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11428" y="5767555"/>
            <a:ext cx="1813381" cy="280678"/>
          </a:xfrm>
          <a:prstGeom prst="rect">
            <a:avLst/>
          </a:prstGeom>
          <a:noFill/>
        </p:spPr>
        <p:txBody>
          <a:bodyPr wrap="none" lIns="91427" tIns="45713" rIns="91427" bIns="45713" rtlCol="0">
            <a:spAutoFit/>
          </a:bodyPr>
          <a:lstStyle/>
          <a:p>
            <a:pPr algn="ctr" defTabSz="914225">
              <a:spcAft>
                <a:spcPts val="1200"/>
              </a:spcAft>
              <a:defRPr/>
            </a:pPr>
            <a:r>
              <a:rPr lang="en-US" sz="1200">
                <a:gradFill>
                  <a:gsLst>
                    <a:gs pos="2917">
                      <a:srgbClr val="1A1A1A"/>
                    </a:gs>
                    <a:gs pos="30000">
                      <a:srgbClr val="1A1A1A"/>
                    </a:gs>
                  </a:gsLst>
                  <a:lin ang="5400000" scaled="0"/>
                </a:gradFill>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406" y="4498251"/>
            <a:ext cx="219425" cy="259587"/>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9230" y="3475435"/>
            <a:ext cx="317778" cy="2942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13151" y="4388539"/>
            <a:ext cx="367563" cy="36756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657" y="2439087"/>
            <a:ext cx="348549" cy="348549"/>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grpSp>
        <p:nvGrpSpPr>
          <p:cNvPr id="109" name="Group 108">
            <a:extLst>
              <a:ext uri="{FF2B5EF4-FFF2-40B4-BE49-F238E27FC236}">
                <a16:creationId xmlns:a16="http://schemas.microsoft.com/office/drawing/2014/main" id="{05F7703F-5941-46B0-A536-5DF5E5373F23}"/>
              </a:ext>
            </a:extLst>
          </p:cNvPr>
          <p:cNvGrpSpPr/>
          <p:nvPr/>
        </p:nvGrpSpPr>
        <p:grpSpPr>
          <a:xfrm>
            <a:off x="735711" y="3176581"/>
            <a:ext cx="430078" cy="466476"/>
            <a:chOff x="3234003" y="4140810"/>
            <a:chExt cx="293717" cy="359549"/>
          </a:xfrm>
        </p:grpSpPr>
        <p:grpSp>
          <p:nvGrpSpPr>
            <p:cNvPr id="110" name="Group 109">
              <a:extLst>
                <a:ext uri="{FF2B5EF4-FFF2-40B4-BE49-F238E27FC236}">
                  <a16:creationId xmlns:a16="http://schemas.microsoft.com/office/drawing/2014/main" id="{C9C07B50-09E7-4E48-9D17-A54A78F35F30}"/>
                </a:ext>
              </a:extLst>
            </p:cNvPr>
            <p:cNvGrpSpPr/>
            <p:nvPr/>
          </p:nvGrpSpPr>
          <p:grpSpPr>
            <a:xfrm flipH="1">
              <a:off x="3234003" y="4140810"/>
              <a:ext cx="293717" cy="359549"/>
              <a:chOff x="3003960" y="3685414"/>
              <a:chExt cx="403310" cy="493707"/>
            </a:xfrm>
          </p:grpSpPr>
          <p:sp>
            <p:nvSpPr>
              <p:cNvPr id="141" name="Snip Single Corner Rectangle 26">
                <a:extLst>
                  <a:ext uri="{FF2B5EF4-FFF2-40B4-BE49-F238E27FC236}">
                    <a16:creationId xmlns:a16="http://schemas.microsoft.com/office/drawing/2014/main" id="{6E307F00-1B3A-4E14-9880-038509AC5017}"/>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riangle 27">
                <a:extLst>
                  <a:ext uri="{FF2B5EF4-FFF2-40B4-BE49-F238E27FC236}">
                    <a16:creationId xmlns:a16="http://schemas.microsoft.com/office/drawing/2014/main" id="{00507728-9705-4422-A506-F746D39DD5A3}"/>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Line 47">
              <a:extLst>
                <a:ext uri="{FF2B5EF4-FFF2-40B4-BE49-F238E27FC236}">
                  <a16:creationId xmlns:a16="http://schemas.microsoft.com/office/drawing/2014/main" id="{C04941F8-1BC7-42E0-AA7B-AD7F6BF030F4}"/>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122" name="Rectangle 48">
              <a:extLst>
                <a:ext uri="{FF2B5EF4-FFF2-40B4-BE49-F238E27FC236}">
                  <a16:creationId xmlns:a16="http://schemas.microsoft.com/office/drawing/2014/main" id="{6CDCD60A-A0F7-4FE6-93C5-47C2E7C13B4B}"/>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123" name="Freeform 49">
              <a:extLst>
                <a:ext uri="{FF2B5EF4-FFF2-40B4-BE49-F238E27FC236}">
                  <a16:creationId xmlns:a16="http://schemas.microsoft.com/office/drawing/2014/main" id="{309989A7-253C-4F45-9CA9-551E1A3B62BA}"/>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132" name="Line 50">
              <a:extLst>
                <a:ext uri="{FF2B5EF4-FFF2-40B4-BE49-F238E27FC236}">
                  <a16:creationId xmlns:a16="http://schemas.microsoft.com/office/drawing/2014/main" id="{B4BF1BD0-CE41-4F2E-B87C-99A7DF6BAE2D}"/>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134" name="Line 51">
              <a:extLst>
                <a:ext uri="{FF2B5EF4-FFF2-40B4-BE49-F238E27FC236}">
                  <a16:creationId xmlns:a16="http://schemas.microsoft.com/office/drawing/2014/main" id="{63545CC0-3BA5-4296-BC0E-992DF81DCFAA}"/>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138" name="Line 52">
              <a:extLst>
                <a:ext uri="{FF2B5EF4-FFF2-40B4-BE49-F238E27FC236}">
                  <a16:creationId xmlns:a16="http://schemas.microsoft.com/office/drawing/2014/main" id="{125FA48C-544F-4B49-8D7A-FD65B51A9A2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139" name="Line 54">
              <a:extLst>
                <a:ext uri="{FF2B5EF4-FFF2-40B4-BE49-F238E27FC236}">
                  <a16:creationId xmlns:a16="http://schemas.microsoft.com/office/drawing/2014/main" id="{0E43D158-BE6F-4D6E-9041-1E5BF74CFE2F}"/>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140" name="Oval 56">
              <a:extLst>
                <a:ext uri="{FF2B5EF4-FFF2-40B4-BE49-F238E27FC236}">
                  <a16:creationId xmlns:a16="http://schemas.microsoft.com/office/drawing/2014/main" id="{A3A2C00B-3171-4CE6-921D-4D6D7F42D031}"/>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grpSp>
      <p:grpSp>
        <p:nvGrpSpPr>
          <p:cNvPr id="144" name="Group 143">
            <a:extLst>
              <a:ext uri="{FF2B5EF4-FFF2-40B4-BE49-F238E27FC236}">
                <a16:creationId xmlns:a16="http://schemas.microsoft.com/office/drawing/2014/main" id="{D5DD3F08-933A-4A37-8295-D3D0ADBA6734}"/>
              </a:ext>
            </a:extLst>
          </p:cNvPr>
          <p:cNvGrpSpPr/>
          <p:nvPr/>
        </p:nvGrpSpPr>
        <p:grpSpPr>
          <a:xfrm>
            <a:off x="752811" y="4541234"/>
            <a:ext cx="430078" cy="472131"/>
            <a:chOff x="4098616" y="2540836"/>
            <a:chExt cx="889259" cy="1101770"/>
          </a:xfrm>
        </p:grpSpPr>
        <p:sp>
          <p:nvSpPr>
            <p:cNvPr id="145" name="TextBox 144">
              <a:extLst>
                <a:ext uri="{FF2B5EF4-FFF2-40B4-BE49-F238E27FC236}">
                  <a16:creationId xmlns:a16="http://schemas.microsoft.com/office/drawing/2014/main" id="{8C9644E4-68F7-4566-B1BE-59543830C27E}"/>
                </a:ext>
              </a:extLst>
            </p:cNvPr>
            <p:cNvSpPr txBox="1"/>
            <p:nvPr/>
          </p:nvSpPr>
          <p:spPr>
            <a:xfrm>
              <a:off x="4313837" y="2888620"/>
              <a:ext cx="619849" cy="753986"/>
            </a:xfrm>
            <a:prstGeom prst="rect">
              <a:avLst/>
            </a:prstGeom>
            <a:noFill/>
          </p:spPr>
          <p:txBody>
            <a:bodyPr wrap="square" lIns="0" tIns="0" rIns="0" bIns="0" rtlCol="0">
              <a:spAutoFit/>
            </a:bodyPr>
            <a:lstStyle/>
            <a:p>
              <a:pPr defTabSz="914225">
                <a:defRPr/>
              </a:pPr>
              <a:r>
                <a:rPr lang="en-US" sz="1050" dirty="0">
                  <a:solidFill>
                    <a:srgbClr val="0078D4"/>
                  </a:solidFill>
                  <a:latin typeface="Segoe UI Semilight" panose="020B0402040204020203" pitchFamily="34" charset="0"/>
                  <a:cs typeface="Segoe UI Semilight" panose="020B0402040204020203" pitchFamily="34" charset="0"/>
                </a:rPr>
                <a:t>Form 5471</a:t>
              </a:r>
            </a:p>
          </p:txBody>
        </p:sp>
        <p:grpSp>
          <p:nvGrpSpPr>
            <p:cNvPr id="146" name="Group 145">
              <a:extLst>
                <a:ext uri="{FF2B5EF4-FFF2-40B4-BE49-F238E27FC236}">
                  <a16:creationId xmlns:a16="http://schemas.microsoft.com/office/drawing/2014/main" id="{ED0D6502-AE72-4916-A3A8-8D92CFB203D3}"/>
                </a:ext>
              </a:extLst>
            </p:cNvPr>
            <p:cNvGrpSpPr/>
            <p:nvPr/>
          </p:nvGrpSpPr>
          <p:grpSpPr>
            <a:xfrm>
              <a:off x="4098616" y="2540836"/>
              <a:ext cx="889259" cy="1088573"/>
              <a:chOff x="3003960" y="3685414"/>
              <a:chExt cx="403310" cy="493707"/>
            </a:xfrm>
          </p:grpSpPr>
          <p:sp>
            <p:nvSpPr>
              <p:cNvPr id="147" name="Snip Single Corner Rectangle 26">
                <a:extLst>
                  <a:ext uri="{FF2B5EF4-FFF2-40B4-BE49-F238E27FC236}">
                    <a16:creationId xmlns:a16="http://schemas.microsoft.com/office/drawing/2014/main" id="{E303BF75-E8E2-439B-B54B-41F20B4AC57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riangle 27">
                <a:extLst>
                  <a:ext uri="{FF2B5EF4-FFF2-40B4-BE49-F238E27FC236}">
                    <a16:creationId xmlns:a16="http://schemas.microsoft.com/office/drawing/2014/main" id="{B8087019-9280-4CAE-A027-26EAB86E2EEC}"/>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4E1C988F-4D7D-4952-A288-9B8A0310A9FA}"/>
              </a:ext>
            </a:extLst>
          </p:cNvPr>
          <p:cNvSpPr/>
          <p:nvPr/>
        </p:nvSpPr>
        <p:spPr bwMode="auto">
          <a:xfrm>
            <a:off x="2814420" y="5297935"/>
            <a:ext cx="1165026" cy="889532"/>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9C03F57-B997-40EB-BA97-464C035E0982}"/>
              </a:ext>
            </a:extLst>
          </p:cNvPr>
          <p:cNvSpPr/>
          <p:nvPr/>
        </p:nvSpPr>
        <p:spPr bwMode="auto">
          <a:xfrm>
            <a:off x="4233518" y="1565376"/>
            <a:ext cx="3093938" cy="6154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150" name="Title 1">
            <a:extLst>
              <a:ext uri="{FF2B5EF4-FFF2-40B4-BE49-F238E27FC236}">
                <a16:creationId xmlns:a16="http://schemas.microsoft.com/office/drawing/2014/main" id="{663FDA09-94C2-4B79-B1BD-BBEE02676CF3}"/>
              </a:ext>
            </a:extLst>
          </p:cNvPr>
          <p:cNvSpPr>
            <a:spLocks noGrp="1"/>
          </p:cNvSpPr>
          <p:nvPr>
            <p:ph type="title"/>
          </p:nvPr>
        </p:nvSpPr>
        <p:spPr>
          <a:xfrm>
            <a:off x="269241" y="289958"/>
            <a:ext cx="11655840" cy="1107996"/>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When to use it</a:t>
            </a:r>
          </a:p>
        </p:txBody>
      </p:sp>
      <p:grpSp>
        <p:nvGrpSpPr>
          <p:cNvPr id="6" name="Group 5">
            <a:extLst>
              <a:ext uri="{FF2B5EF4-FFF2-40B4-BE49-F238E27FC236}">
                <a16:creationId xmlns:a16="http://schemas.microsoft.com/office/drawing/2014/main" id="{8168BA33-67F0-44B4-B08B-1E917CE41550}"/>
              </a:ext>
            </a:extLst>
          </p:cNvPr>
          <p:cNvGrpSpPr/>
          <p:nvPr/>
        </p:nvGrpSpPr>
        <p:grpSpPr>
          <a:xfrm>
            <a:off x="316109" y="1192880"/>
            <a:ext cx="3719636" cy="5259887"/>
            <a:chOff x="321628" y="320511"/>
            <a:chExt cx="3794760" cy="5366120"/>
          </a:xfrm>
        </p:grpSpPr>
        <p:pic>
          <p:nvPicPr>
            <p:cNvPr id="8" name="Picture 7">
              <a:extLst>
                <a:ext uri="{FF2B5EF4-FFF2-40B4-BE49-F238E27FC236}">
                  <a16:creationId xmlns:a16="http://schemas.microsoft.com/office/drawing/2014/main" id="{560AC10D-26CD-471F-BFB6-9678BE3B1772}"/>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9" name="TextBox 8">
              <a:extLst>
                <a:ext uri="{FF2B5EF4-FFF2-40B4-BE49-F238E27FC236}">
                  <a16:creationId xmlns:a16="http://schemas.microsoft.com/office/drawing/2014/main" id="{745E7D4F-D8F8-458A-ABEF-3EC6EFF2E0D3}"/>
                </a:ext>
              </a:extLst>
            </p:cNvPr>
            <p:cNvSpPr txBox="1"/>
            <p:nvPr/>
          </p:nvSpPr>
          <p:spPr>
            <a:xfrm>
              <a:off x="502444" y="4571216"/>
              <a:ext cx="3329236" cy="1115415"/>
            </a:xfrm>
            <a:prstGeom prst="rect">
              <a:avLst/>
            </a:prstGeom>
          </p:spPr>
          <p:txBody>
            <a:bodyPr vert="horz" lIns="89630" tIns="44814" rIns="89630" bIns="44814" rtlCol="0" anchor="b">
              <a:normAutofit/>
            </a:bodyPr>
            <a:lstStyle/>
            <a:p>
              <a:pPr algn="ctr">
                <a:lnSpc>
                  <a:spcPct val="90000"/>
                </a:lnSpc>
                <a:spcBef>
                  <a:spcPct val="0"/>
                </a:spcBef>
                <a:spcAft>
                  <a:spcPts val="588"/>
                </a:spcAft>
              </a:pPr>
              <a:r>
                <a:rPr lang="en-US" sz="3137" dirty="0">
                  <a:solidFill>
                    <a:srgbClr val="434343"/>
                  </a:solidFill>
                  <a:latin typeface="Segoe UI Light"/>
                </a:rPr>
                <a:t>Documents Analysis</a:t>
              </a:r>
            </a:p>
          </p:txBody>
        </p:sp>
      </p:grpSp>
      <p:grpSp>
        <p:nvGrpSpPr>
          <p:cNvPr id="10" name="Group 9">
            <a:extLst>
              <a:ext uri="{FF2B5EF4-FFF2-40B4-BE49-F238E27FC236}">
                <a16:creationId xmlns:a16="http://schemas.microsoft.com/office/drawing/2014/main" id="{D44671D4-4925-43C0-A1E7-F093270EBF67}"/>
              </a:ext>
            </a:extLst>
          </p:cNvPr>
          <p:cNvGrpSpPr/>
          <p:nvPr/>
        </p:nvGrpSpPr>
        <p:grpSpPr>
          <a:xfrm>
            <a:off x="4116118" y="1192880"/>
            <a:ext cx="3719636" cy="5144362"/>
            <a:chOff x="4198385" y="320511"/>
            <a:chExt cx="3794760" cy="5248261"/>
          </a:xfrm>
        </p:grpSpPr>
        <p:pic>
          <p:nvPicPr>
            <p:cNvPr id="11" name="Picture 10" descr="A close up of a piece of paper&#10;&#10;Description generated with high confidence">
              <a:extLst>
                <a:ext uri="{FF2B5EF4-FFF2-40B4-BE49-F238E27FC236}">
                  <a16:creationId xmlns:a16="http://schemas.microsoft.com/office/drawing/2014/main" id="{12C909D1-34BA-4EC0-B3FB-C38594D1E809}"/>
                </a:ext>
              </a:extLst>
            </p:cNvPr>
            <p:cNvPicPr>
              <a:picLocks noChangeAspect="1"/>
            </p:cNvPicPr>
            <p:nvPr/>
          </p:nvPicPr>
          <p:blipFill rotWithShape="1">
            <a:blip r:embed="rId4">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2" name="TextBox 11">
              <a:extLst>
                <a:ext uri="{FF2B5EF4-FFF2-40B4-BE49-F238E27FC236}">
                  <a16:creationId xmlns:a16="http://schemas.microsoft.com/office/drawing/2014/main" id="{EACF0BA1-6026-4BBA-8A8B-28C3D80BFD4A}"/>
                </a:ext>
              </a:extLst>
            </p:cNvPr>
            <p:cNvSpPr txBox="1"/>
            <p:nvPr/>
          </p:nvSpPr>
          <p:spPr>
            <a:xfrm>
              <a:off x="4585306" y="4453357"/>
              <a:ext cx="3329236" cy="1115415"/>
            </a:xfrm>
            <a:prstGeom prst="rect">
              <a:avLst/>
            </a:prstGeom>
          </p:spPr>
          <p:txBody>
            <a:bodyPr vert="horz" lIns="89630" tIns="44814" rIns="89630" bIns="44814" rtlCol="0" anchor="b">
              <a:normAutofit/>
            </a:bodyPr>
            <a:lstStyle/>
            <a:p>
              <a:pPr algn="ctr">
                <a:lnSpc>
                  <a:spcPct val="90000"/>
                </a:lnSpc>
                <a:spcBef>
                  <a:spcPct val="0"/>
                </a:spcBef>
                <a:spcAft>
                  <a:spcPts val="588"/>
                </a:spcAft>
              </a:pPr>
              <a:r>
                <a:rPr lang="en-US" sz="3137" dirty="0">
                  <a:solidFill>
                    <a:srgbClr val="434343"/>
                  </a:solidFill>
                  <a:latin typeface="Segoe UI Light"/>
                </a:rPr>
                <a:t>Understanding engineering plans</a:t>
              </a:r>
            </a:p>
          </p:txBody>
        </p:sp>
      </p:grpSp>
      <p:pic>
        <p:nvPicPr>
          <p:cNvPr id="13" name="Picture 12">
            <a:extLst>
              <a:ext uri="{FF2B5EF4-FFF2-40B4-BE49-F238E27FC236}">
                <a16:creationId xmlns:a16="http://schemas.microsoft.com/office/drawing/2014/main" id="{D938573D-82AF-42FB-AC56-877A303BA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8254" y="963832"/>
            <a:ext cx="3884507" cy="4280077"/>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A9989899-AAA6-4313-9A4E-6D4D397447E3}"/>
              </a:ext>
            </a:extLst>
          </p:cNvPr>
          <p:cNvSpPr/>
          <p:nvPr/>
        </p:nvSpPr>
        <p:spPr>
          <a:xfrm>
            <a:off x="8785275" y="5518415"/>
            <a:ext cx="2292456" cy="1056042"/>
          </a:xfrm>
          <a:prstGeom prst="rect">
            <a:avLst/>
          </a:prstGeom>
        </p:spPr>
        <p:txBody>
          <a:bodyPr wrap="square">
            <a:spAutoFit/>
          </a:bodyPr>
          <a:lstStyle/>
          <a:p>
            <a:pPr>
              <a:defRPr/>
            </a:pPr>
            <a:r>
              <a:rPr lang="en-US" sz="3137" dirty="0">
                <a:solidFill>
                  <a:srgbClr val="434343"/>
                </a:solidFill>
                <a:latin typeface="Segoe UI Light"/>
                <a:cs typeface="Times New Roman" panose="02020603050405020304" pitchFamily="18" charset="0"/>
              </a:rPr>
              <a:t>Lack of Metadata</a:t>
            </a:r>
            <a:endParaRPr lang="en-US" sz="3921" dirty="0">
              <a:solidFill>
                <a:srgbClr val="434343"/>
              </a:solidFill>
              <a:latin typeface="Segoe UI Light"/>
            </a:endParaRPr>
          </a:p>
        </p:txBody>
      </p:sp>
    </p:spTree>
    <p:extLst>
      <p:ext uri="{BB962C8B-B14F-4D97-AF65-F5344CB8AC3E}">
        <p14:creationId xmlns:p14="http://schemas.microsoft.com/office/powerpoint/2010/main" val="4246736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8"/>
            <a:ext cx="11655840" cy="899537"/>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090962" y="5264974"/>
            <a:ext cx="2292456" cy="1056042"/>
          </a:xfrm>
          <a:prstGeom prst="rect">
            <a:avLst/>
          </a:prstGeom>
        </p:spPr>
        <p:txBody>
          <a:bodyPr wrap="square">
            <a:spAutoFit/>
          </a:bodyPr>
          <a:lstStyle/>
          <a:p>
            <a:pPr>
              <a:defRPr/>
            </a:pPr>
            <a:r>
              <a:rPr lang="en-US" sz="3137" dirty="0">
                <a:solidFill>
                  <a:srgbClr val="434343"/>
                </a:solidFill>
                <a:latin typeface="Segoe UI Light"/>
                <a:cs typeface="Times New Roman" panose="02020603050405020304" pitchFamily="18" charset="0"/>
              </a:rPr>
              <a:t>Forms Reading</a:t>
            </a:r>
            <a:endParaRPr lang="en-US" sz="3921" dirty="0">
              <a:solidFill>
                <a:srgbClr val="434343"/>
              </a:solidFill>
              <a:latin typeface="Segoe UI Ligh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785275" y="1337342"/>
            <a:ext cx="3058398" cy="3663338"/>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406199" y="5286339"/>
            <a:ext cx="2292456" cy="1056042"/>
          </a:xfrm>
          <a:prstGeom prst="rect">
            <a:avLst/>
          </a:prstGeom>
        </p:spPr>
        <p:txBody>
          <a:bodyPr wrap="square">
            <a:spAutoFit/>
          </a:bodyPr>
          <a:lstStyle/>
          <a:p>
            <a:pPr>
              <a:defRPr/>
            </a:pPr>
            <a:r>
              <a:rPr lang="en-US" sz="3137" dirty="0">
                <a:solidFill>
                  <a:srgbClr val="434343"/>
                </a:solidFill>
                <a:latin typeface="Segoe UI Light"/>
                <a:cs typeface="Times New Roman" panose="02020603050405020304" pitchFamily="18" charset="0"/>
              </a:rPr>
              <a:t>Image Analysis</a:t>
            </a:r>
            <a:endParaRPr lang="en-US" sz="3921" dirty="0">
              <a:solidFill>
                <a:srgbClr val="434343"/>
              </a:solidFill>
              <a:latin typeface="Segoe UI Ligh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66920" y="1393718"/>
            <a:ext cx="3585699" cy="3762293"/>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442871" y="1302853"/>
            <a:ext cx="3306259" cy="3853158"/>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471172" y="5249048"/>
            <a:ext cx="3263327" cy="1093333"/>
          </a:xfrm>
          <a:prstGeom prst="rect">
            <a:avLst/>
          </a:prstGeom>
        </p:spPr>
        <p:txBody>
          <a:bodyPr vert="horz" lIns="89630" tIns="44814" rIns="89630" bIns="44814" rtlCol="0" anchor="b">
            <a:normAutofit/>
          </a:bodyPr>
          <a:lstStyle/>
          <a:p>
            <a:pPr algn="ctr">
              <a:lnSpc>
                <a:spcPct val="90000"/>
              </a:lnSpc>
              <a:spcBef>
                <a:spcPct val="0"/>
              </a:spcBef>
              <a:spcAft>
                <a:spcPts val="588"/>
              </a:spcAft>
            </a:pPr>
            <a:r>
              <a:rPr lang="en-US" sz="3137" dirty="0">
                <a:solidFill>
                  <a:srgbClr val="434343"/>
                </a:solidFill>
                <a:latin typeface="Segoe UI Light"/>
              </a:rPr>
              <a:t>Handwritten Information</a:t>
            </a:r>
          </a:p>
        </p:txBody>
      </p:sp>
    </p:spTree>
    <p:extLst>
      <p:ext uri="{BB962C8B-B14F-4D97-AF65-F5344CB8AC3E}">
        <p14:creationId xmlns:p14="http://schemas.microsoft.com/office/powerpoint/2010/main" val="31712206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8"/>
            <a:ext cx="11655840" cy="899537"/>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090962" y="5264974"/>
            <a:ext cx="2292456" cy="1056042"/>
          </a:xfrm>
          <a:prstGeom prst="rect">
            <a:avLst/>
          </a:prstGeom>
        </p:spPr>
        <p:txBody>
          <a:bodyPr wrap="square">
            <a:spAutoFit/>
          </a:bodyPr>
          <a:lstStyle/>
          <a:p>
            <a:pPr>
              <a:defRPr/>
            </a:pPr>
            <a:r>
              <a:rPr lang="en-US" sz="3137" dirty="0">
                <a:solidFill>
                  <a:srgbClr val="434343"/>
                </a:solidFill>
                <a:latin typeface="Segoe UI Light"/>
                <a:cs typeface="Times New Roman" panose="02020603050405020304" pitchFamily="18" charset="0"/>
              </a:rPr>
              <a:t>Forms Reading</a:t>
            </a:r>
            <a:endParaRPr lang="en-US" sz="3921" dirty="0">
              <a:solidFill>
                <a:srgbClr val="434343"/>
              </a:solidFill>
              <a:latin typeface="Segoe UI Ligh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785275" y="1337342"/>
            <a:ext cx="3058398" cy="3663338"/>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406199" y="5286339"/>
            <a:ext cx="2292456" cy="1056042"/>
          </a:xfrm>
          <a:prstGeom prst="rect">
            <a:avLst/>
          </a:prstGeom>
        </p:spPr>
        <p:txBody>
          <a:bodyPr wrap="square">
            <a:spAutoFit/>
          </a:bodyPr>
          <a:lstStyle/>
          <a:p>
            <a:pPr>
              <a:defRPr/>
            </a:pPr>
            <a:r>
              <a:rPr lang="en-US" sz="3137" dirty="0">
                <a:solidFill>
                  <a:srgbClr val="434343"/>
                </a:solidFill>
                <a:latin typeface="Segoe UI Light"/>
                <a:cs typeface="Times New Roman" panose="02020603050405020304" pitchFamily="18" charset="0"/>
              </a:rPr>
              <a:t>Image Analysis</a:t>
            </a:r>
            <a:endParaRPr lang="en-US" sz="3921" dirty="0">
              <a:solidFill>
                <a:srgbClr val="434343"/>
              </a:solidFill>
              <a:latin typeface="Segoe UI Ligh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66920" y="1393718"/>
            <a:ext cx="3585699" cy="3762293"/>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442871" y="1302853"/>
            <a:ext cx="3306259" cy="3853158"/>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471172" y="5249048"/>
            <a:ext cx="3263327" cy="1093333"/>
          </a:xfrm>
          <a:prstGeom prst="rect">
            <a:avLst/>
          </a:prstGeom>
        </p:spPr>
        <p:txBody>
          <a:bodyPr vert="horz" lIns="89630" tIns="44814" rIns="89630" bIns="44814" rtlCol="0" anchor="b">
            <a:normAutofit/>
          </a:bodyPr>
          <a:lstStyle/>
          <a:p>
            <a:pPr algn="ctr">
              <a:lnSpc>
                <a:spcPct val="90000"/>
              </a:lnSpc>
              <a:spcBef>
                <a:spcPct val="0"/>
              </a:spcBef>
              <a:spcAft>
                <a:spcPts val="588"/>
              </a:spcAft>
            </a:pPr>
            <a:r>
              <a:rPr lang="en-US" sz="3137" dirty="0">
                <a:solidFill>
                  <a:srgbClr val="434343"/>
                </a:solidFill>
                <a:latin typeface="Segoe UI Light"/>
              </a:rPr>
              <a:t>Handwritten Information</a:t>
            </a:r>
          </a:p>
        </p:txBody>
      </p:sp>
      <p:sp>
        <p:nvSpPr>
          <p:cNvPr id="4" name="Explosion: 14 Points 3">
            <a:extLst>
              <a:ext uri="{FF2B5EF4-FFF2-40B4-BE49-F238E27FC236}">
                <a16:creationId xmlns:a16="http://schemas.microsoft.com/office/drawing/2014/main" id="{15A46BDA-CBA7-4E5B-A52D-0C2CCFD4EBCA}"/>
              </a:ext>
            </a:extLst>
          </p:cNvPr>
          <p:cNvSpPr/>
          <p:nvPr/>
        </p:nvSpPr>
        <p:spPr bwMode="auto">
          <a:xfrm>
            <a:off x="660729" y="515621"/>
            <a:ext cx="10453902" cy="6258327"/>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4313" dirty="0">
                <a:gradFill>
                  <a:gsLst>
                    <a:gs pos="0">
                      <a:srgbClr val="FFFFFF"/>
                    </a:gs>
                    <a:gs pos="100000">
                      <a:srgbClr val="FFFFFF"/>
                    </a:gs>
                  </a:gsLst>
                  <a:lin ang="5400000" scaled="0"/>
                </a:gradFill>
                <a:latin typeface="Segoe UI"/>
                <a:ea typeface="Segoe UI" pitchFamily="34" charset="0"/>
                <a:cs typeface="Segoe UI" pitchFamily="34" charset="0"/>
              </a:rPr>
              <a:t>Dataset of this training!!</a:t>
            </a:r>
          </a:p>
        </p:txBody>
      </p:sp>
    </p:spTree>
    <p:extLst>
      <p:ext uri="{BB962C8B-B14F-4D97-AF65-F5344CB8AC3E}">
        <p14:creationId xmlns:p14="http://schemas.microsoft.com/office/powerpoint/2010/main" val="484567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6920" y="788110"/>
            <a:ext cx="11785385" cy="6247864"/>
          </a:xfrm>
          <a:prstGeom prst="rect">
            <a:avLst/>
          </a:prstGeom>
        </p:spPr>
        <p:txBody>
          <a:bodyPr wrap="square" numCol="3">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1: Cognitive Services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3">
                  <a:extLst>
                    <a:ext uri="{A12FA001-AC4F-418D-AE19-62706E023703}">
                      <ahyp:hlinkClr xmlns:ahyp="http://schemas.microsoft.com/office/drawing/2018/hyperlinkcolor" val="tx"/>
                    </a:ext>
                  </a:extLst>
                </a:hlinkClick>
              </a:rPr>
              <a:t>Setup</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9:15-10: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4">
                  <a:extLst>
                    <a:ext uri="{A12FA001-AC4F-418D-AE19-62706E023703}">
                      <ahyp:hlinkClr xmlns:ahyp="http://schemas.microsoft.com/office/drawing/2018/hyperlinkcolor" val="tx"/>
                    </a:ext>
                  </a:extLst>
                </a:hlinkClick>
              </a:rPr>
              <a:t>Cognitive Services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PictureBot Introduction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Lab 1</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 Computer Vision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1-1:30: Custom Vision Service Introduction</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1:30-2: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Lab 2</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 Custom Vision Service I: Image Classification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2-2:30: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Lab 3</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 Custom Vision Service II: Object Detection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2:30-3:45:</a:t>
            </a:r>
            <a:r>
              <a:rPr kumimoji="0" lang="en-US" sz="2000" b="1" i="0" u="none" strike="noStrike" kern="1200" cap="none" spc="0" normalizeH="0" baseline="0" noProof="0" dirty="0">
                <a:ln>
                  <a:noFill/>
                </a:ln>
                <a:solidFill>
                  <a:srgbClr val="434343"/>
                </a:solidFill>
                <a:effectLst/>
                <a:uLnTx/>
                <a:uFillTx/>
                <a:latin typeface="-apple-system"/>
                <a:ea typeface="+mn-ea"/>
                <a:cs typeface="+mn-cs"/>
              </a:rPr>
              <a:t>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8">
                  <a:extLst>
                    <a:ext uri="{A12FA001-AC4F-418D-AE19-62706E023703}">
                      <ahyp:hlinkClr xmlns:ahyp="http://schemas.microsoft.com/office/drawing/2018/hyperlinkcolor" val="tx"/>
                    </a:ext>
                  </a:extLst>
                </a:hlinkClick>
              </a:rPr>
              <a:t>Lab 4</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8">
                  <a:extLst>
                    <a:ext uri="{A12FA001-AC4F-418D-AE19-62706E023703}">
                      <ahyp:hlinkClr xmlns:ahyp="http://schemas.microsoft.com/office/drawing/2018/hyperlinkcolor" val="tx"/>
                    </a:ext>
                  </a:extLst>
                </a:hlinkClick>
              </a:rPr>
              <a:t>: Azure Search</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3:45-4:15: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9">
                  <a:extLst>
                    <a:ext uri="{A12FA001-AC4F-418D-AE19-62706E023703}">
                      <ahyp:hlinkClr xmlns:ahyp="http://schemas.microsoft.com/office/drawing/2018/hyperlinkcolor" val="tx"/>
                    </a:ext>
                  </a:extLst>
                </a:hlinkClick>
              </a:rPr>
              <a:t>Bot Design</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0">
                  <a:extLst>
                    <a:ext uri="{A12FA001-AC4F-418D-AE19-62706E023703}">
                      <ahyp:hlinkClr xmlns:ahyp="http://schemas.microsoft.com/office/drawing/2018/hyperlinkcolor" val="tx"/>
                    </a:ext>
                  </a:extLst>
                </a:hlinkClick>
              </a:rPr>
              <a:t>LUIS Design</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Overview</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4:15-5: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Day 1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1">
                  <a:extLst>
                    <a:ext uri="{A12FA001-AC4F-418D-AE19-62706E023703}">
                      <ahyp:hlinkClr xmlns:ahyp="http://schemas.microsoft.com/office/drawing/2018/hyperlinkcolor" val="tx"/>
                    </a:ext>
                  </a:extLst>
                </a:hlinkClick>
              </a:rPr>
              <a:t>Part 1: Bots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2">
                  <a:extLst>
                    <a:ext uri="{A12FA001-AC4F-418D-AE19-62706E023703}">
                      <ahyp:hlinkClr xmlns:ahyp="http://schemas.microsoft.com/office/drawing/2018/hyperlinkcolor" val="tx"/>
                    </a:ext>
                  </a:extLst>
                </a:hlinkClick>
              </a:rPr>
              <a:t>Part 2: LUIS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72C6"/>
                </a:solidFill>
                <a:effectLst/>
                <a:uLnTx/>
                <a:uFillTx/>
                <a:latin typeface="-apple-system"/>
                <a:ea typeface="+mn-ea"/>
                <a:cs typeface="+mn-cs"/>
              </a:rPr>
              <a:t>5-6: Learn AI Office Hours</a:t>
            </a:r>
          </a:p>
          <a:p>
            <a:pPr marL="17"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2: Bots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 Recap and Intro to LUIS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9-9:45: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3">
                  <a:extLst>
                    <a:ext uri="{A12FA001-AC4F-418D-AE19-62706E023703}">
                      <ahyp:hlinkClr xmlns:ahyp="http://schemas.microsoft.com/office/drawing/2018/hyperlinkcolor" val="tx"/>
                    </a:ext>
                  </a:extLst>
                </a:hlinkClick>
              </a:rPr>
              <a:t>Lab 5</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3">
                  <a:extLst>
                    <a:ext uri="{A12FA001-AC4F-418D-AE19-62706E023703}">
                      <ahyp:hlinkClr xmlns:ahyp="http://schemas.microsoft.com/office/drawing/2018/hyperlinkcolor" val="tx"/>
                    </a:ext>
                  </a:extLst>
                </a:hlinkClick>
              </a:rPr>
              <a:t>: Language Understanding Intelligent Service (LUIS)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9:45-10:15: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4">
                  <a:extLst>
                    <a:ext uri="{A12FA001-AC4F-418D-AE19-62706E023703}">
                      <ahyp:hlinkClr xmlns:ahyp="http://schemas.microsoft.com/office/drawing/2018/hyperlinkcolor" val="tx"/>
                    </a:ext>
                  </a:extLst>
                </a:hlinkClick>
              </a:rPr>
              <a:t>Bot Architectures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10:15-12: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5">
                  <a:extLst>
                    <a:ext uri="{A12FA001-AC4F-418D-AE19-62706E023703}">
                      <ahyp:hlinkClr xmlns:ahyp="http://schemas.microsoft.com/office/drawing/2018/hyperlinkcolor" val="tx"/>
                    </a:ext>
                  </a:extLst>
                </a:hlinkClick>
              </a:rPr>
              <a:t>Lab 6</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5">
                  <a:extLst>
                    <a:ext uri="{A12FA001-AC4F-418D-AE19-62706E023703}">
                      <ahyp:hlinkClr xmlns:ahyp="http://schemas.microsoft.com/office/drawing/2018/hyperlinkcolor" val="tx"/>
                    </a:ext>
                  </a:extLst>
                </a:hlinkClick>
              </a:rPr>
              <a:t>: Building Intelligent Bots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 </a:t>
            </a:r>
            <a:r>
              <a:rPr kumimoji="0" lang="en-US" sz="2000" b="1" i="0" u="sng" strike="noStrike" kern="1200" cap="none" spc="0" normalizeH="0" baseline="0" noProof="0" dirty="0">
                <a:ln>
                  <a:noFill/>
                </a:ln>
                <a:solidFill>
                  <a:srgbClr val="434343"/>
                </a:solidFill>
                <a:effectLst/>
                <a:uLnTx/>
                <a:uFillTx/>
                <a:latin typeface="-apple-system"/>
                <a:ea typeface="+mn-ea"/>
                <a:cs typeface="+mn-cs"/>
              </a:rPr>
              <a:t>Lab 6 </a:t>
            </a:r>
            <a:r>
              <a:rPr kumimoji="0" lang="en-US" sz="2000" b="0" i="0" u="sng" strike="noStrike" kern="1200" cap="none" spc="0" normalizeH="0" baseline="0" noProof="0" dirty="0">
                <a:ln>
                  <a:noFill/>
                </a:ln>
                <a:solidFill>
                  <a:srgbClr val="434343"/>
                </a:solidFill>
                <a:effectLst/>
                <a:uLnTx/>
                <a:uFillTx/>
                <a:latin typeface="-apple-system"/>
                <a:ea typeface="+mn-ea"/>
                <a:cs typeface="+mn-cs"/>
              </a:rPr>
              <a:t>continued</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2-4: </a:t>
            </a:r>
            <a:r>
              <a:rPr kumimoji="0" lang="en-US" sz="2000" b="1" i="0" u="sng" strike="noStrike" kern="1200" cap="none" spc="0" normalizeH="0" baseline="0" noProof="0" dirty="0">
                <a:ln>
                  <a:noFill/>
                </a:ln>
                <a:solidFill>
                  <a:srgbClr val="434343"/>
                </a:solidFill>
                <a:effectLst/>
                <a:uLnTx/>
                <a:uFillTx/>
                <a:latin typeface="-apple-system"/>
                <a:ea typeface="+mn-ea"/>
                <a:cs typeface="+mn-cs"/>
              </a:rPr>
              <a:t>Lab 7</a:t>
            </a:r>
            <a:r>
              <a:rPr kumimoji="0" lang="en-US" sz="2000" b="0" i="0" u="sng" strike="noStrike" kern="1200" cap="none" spc="0" normalizeH="0" baseline="0" noProof="0" dirty="0">
                <a:ln>
                  <a:noFill/>
                </a:ln>
                <a:solidFill>
                  <a:srgbClr val="434343"/>
                </a:solidFill>
                <a:effectLst/>
                <a:uLnTx/>
                <a:uFillTx/>
                <a:latin typeface="-apple-system"/>
                <a:ea typeface="+mn-ea"/>
                <a:cs typeface="+mn-cs"/>
              </a:rPr>
              <a:t>: Bing Search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Day 2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sng" strike="noStrike" kern="1200" cap="none" spc="0" normalizeH="0" baseline="0" noProof="0" dirty="0">
                <a:ln>
                  <a:noFill/>
                </a:ln>
                <a:solidFill>
                  <a:srgbClr val="434343"/>
                </a:solidFill>
                <a:effectLst/>
                <a:uLnTx/>
                <a:uFillTx/>
                <a:latin typeface="-apple-system"/>
                <a:ea typeface="+mn-ea"/>
                <a:cs typeface="+mn-cs"/>
              </a:rPr>
              <a:t>Part 1: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6">
                  <a:extLst>
                    <a:ext uri="{A12FA001-AC4F-418D-AE19-62706E023703}">
                      <ahyp:hlinkClr xmlns:ahyp="http://schemas.microsoft.com/office/drawing/2018/hyperlinkcolor" val="tx"/>
                    </a:ext>
                  </a:extLst>
                </a:hlinkClick>
              </a:rPr>
              <a:t>Bot Architectures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sng" strike="noStrike" kern="1200" cap="none" spc="0" normalizeH="0" baseline="0" noProof="0" dirty="0">
                <a:ln>
                  <a:noFill/>
                </a:ln>
                <a:solidFill>
                  <a:srgbClr val="434343"/>
                </a:solidFill>
                <a:effectLst/>
                <a:uLnTx/>
                <a:uFillTx/>
                <a:latin typeface="-apple-system"/>
                <a:ea typeface="+mn-ea"/>
                <a:cs typeface="+mn-cs"/>
              </a:rPr>
              <a:t>Part 2: Cognitive Services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72C6"/>
                </a:solidFill>
                <a:effectLst/>
                <a:uLnTx/>
                <a:uFillTx/>
                <a:latin typeface="-apple-system"/>
                <a:ea typeface="+mn-ea"/>
                <a:cs typeface="+mn-cs"/>
              </a:rPr>
              <a:t>5-6: Learn AI Office Hours</a:t>
            </a:r>
            <a:endParaRPr kumimoji="0" lang="en-US" sz="2000" b="0" i="0" u="sng"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3: Knowledge Mining/Final Case</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 Recap, Cognitive Search Intro, and Lab Architecture</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9-10:30: Environment Creation and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7">
                  <a:extLst>
                    <a:ext uri="{A12FA001-AC4F-418D-AE19-62706E023703}">
                      <ahyp:hlinkClr xmlns:ahyp="http://schemas.microsoft.com/office/drawing/2018/hyperlinkcolor" val="tx"/>
                    </a:ext>
                  </a:extLst>
                </a:hlinkClick>
              </a:rPr>
              <a:t>Lab 8</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7">
                  <a:extLst>
                    <a:ext uri="{A12FA001-AC4F-418D-AE19-62706E023703}">
                      <ahyp:hlinkClr xmlns:ahyp="http://schemas.microsoft.com/office/drawing/2018/hyperlinkcolor" val="tx"/>
                    </a:ext>
                  </a:extLst>
                </a:hlinkClick>
              </a:rPr>
              <a:t>: Cognitive Search I: Text Skills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10:30-12: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8">
                  <a:extLst>
                    <a:ext uri="{A12FA001-AC4F-418D-AE19-62706E023703}">
                      <ahyp:hlinkClr xmlns:ahyp="http://schemas.microsoft.com/office/drawing/2018/hyperlinkcolor" val="tx"/>
                    </a:ext>
                  </a:extLst>
                </a:hlinkClick>
              </a:rPr>
              <a:t>Lab 9</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8">
                  <a:extLst>
                    <a:ext uri="{A12FA001-AC4F-418D-AE19-62706E023703}">
                      <ahyp:hlinkClr xmlns:ahyp="http://schemas.microsoft.com/office/drawing/2018/hyperlinkcolor" val="tx"/>
                    </a:ext>
                  </a:extLst>
                </a:hlinkClick>
              </a:rPr>
              <a:t>: Cognitive Search II: Image Skills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1-1:15: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Final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9">
                  <a:extLst>
                    <a:ext uri="{A12FA001-AC4F-418D-AE19-62706E023703}">
                      <ahyp:hlinkClr xmlns:ahyp="http://schemas.microsoft.com/office/drawing/2018/hyperlinkcolor" val="tx"/>
                    </a:ext>
                  </a:extLst>
                </a:hlinkClick>
              </a:rPr>
              <a:t>Introduction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1:15-3: Final Case: Working time</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3-4: Final Case: Presentations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4-5: Airlift Q&amp;A and Feedback</a:t>
            </a: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Welcome back!!! Let’s recap</a:t>
            </a:r>
          </a:p>
        </p:txBody>
      </p:sp>
    </p:spTree>
    <p:extLst>
      <p:ext uri="{BB962C8B-B14F-4D97-AF65-F5344CB8AC3E}">
        <p14:creationId xmlns:p14="http://schemas.microsoft.com/office/powerpoint/2010/main" val="371300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2384" y="1189495"/>
            <a:ext cx="11280012" cy="4332790"/>
          </a:xfrm>
          <a:prstGeom prst="rect">
            <a:avLst/>
          </a:prstGeom>
          <a:noFill/>
        </p:spPr>
        <p:txBody>
          <a:bodyPr wrap="square" lIns="179285" tIns="143428" rIns="179285" bIns="143428" rtlCol="0">
            <a:spAutoFit/>
          </a:bodyPr>
          <a:lstStyle/>
          <a:p>
            <a:pPr defTabSz="914192">
              <a:spcAft>
                <a:spcPts val="1175"/>
              </a:spcAft>
              <a:buSzPct val="90000"/>
            </a:pPr>
            <a:r>
              <a:rPr lang="en-US" sz="2745" dirty="0">
                <a:solidFill>
                  <a:srgbClr val="434343"/>
                </a:solidFill>
                <a:latin typeface="Segoe UI Light"/>
              </a:rPr>
              <a:t>How to identify Cognitive Search Opportunities</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Every company has ppts, pdfs, docx, html, images…</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Every company has contracts, forms, plans, memos, emails</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Every company needs compliance, risk detection</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Client needs a better search experience on top of business documents</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Global companies with enterprise documents in multiple languages</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Local file server is out of space</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Client already has data on Azure</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Client needs to apply AI to business documents: data != information</a:t>
            </a:r>
            <a:endParaRPr lang="en-US" sz="2745" dirty="0">
              <a:solidFill>
                <a:srgbClr val="434343"/>
              </a:solidFill>
              <a:latin typeface="Segoe UI Light"/>
            </a:endParaRPr>
          </a:p>
        </p:txBody>
      </p:sp>
      <p:sp>
        <p:nvSpPr>
          <p:cNvPr id="8" name="Title 1">
            <a:extLst>
              <a:ext uri="{FF2B5EF4-FFF2-40B4-BE49-F238E27FC236}">
                <a16:creationId xmlns:a16="http://schemas.microsoft.com/office/drawing/2014/main" id="{784961ED-DC1D-4E36-B73F-41371E62C6E8}"/>
              </a:ext>
            </a:extLst>
          </p:cNvPr>
          <p:cNvSpPr>
            <a:spLocks noGrp="1"/>
          </p:cNvSpPr>
          <p:nvPr>
            <p:ph type="title"/>
          </p:nvPr>
        </p:nvSpPr>
        <p:spPr>
          <a:xfrm>
            <a:off x="269241" y="289958"/>
            <a:ext cx="11655840" cy="899537"/>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5284062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2384" y="1189495"/>
            <a:ext cx="11280012" cy="4332790"/>
          </a:xfrm>
          <a:prstGeom prst="rect">
            <a:avLst/>
          </a:prstGeom>
          <a:noFill/>
        </p:spPr>
        <p:txBody>
          <a:bodyPr wrap="square" lIns="179285" tIns="143428" rIns="179285" bIns="143428" rtlCol="0">
            <a:spAutoFit/>
          </a:bodyPr>
          <a:lstStyle/>
          <a:p>
            <a:pPr defTabSz="914192">
              <a:spcAft>
                <a:spcPts val="1175"/>
              </a:spcAft>
              <a:buSzPct val="90000"/>
            </a:pPr>
            <a:r>
              <a:rPr lang="en-US" sz="2745" dirty="0">
                <a:solidFill>
                  <a:srgbClr val="434343"/>
                </a:solidFill>
                <a:latin typeface="Segoe UI Light"/>
              </a:rPr>
              <a:t>How to </a:t>
            </a:r>
            <a:r>
              <a:rPr lang="en-US" sz="2745" strike="sngStrike" dirty="0">
                <a:solidFill>
                  <a:srgbClr val="434343"/>
                </a:solidFill>
                <a:latin typeface="Segoe UI Light"/>
              </a:rPr>
              <a:t>identify</a:t>
            </a:r>
            <a:r>
              <a:rPr lang="en-US" sz="2745" dirty="0">
                <a:solidFill>
                  <a:srgbClr val="434343"/>
                </a:solidFill>
                <a:latin typeface="Segoe UI Light"/>
              </a:rPr>
              <a:t> </a:t>
            </a:r>
            <a:r>
              <a:rPr lang="en-US" sz="2745" b="1" dirty="0">
                <a:solidFill>
                  <a:srgbClr val="FF0000"/>
                </a:solidFill>
                <a:latin typeface="Segoe UI Light"/>
              </a:rPr>
              <a:t>CREATE</a:t>
            </a:r>
            <a:r>
              <a:rPr lang="en-US" sz="2745" dirty="0">
                <a:solidFill>
                  <a:srgbClr val="434343"/>
                </a:solidFill>
                <a:latin typeface="Segoe UI Light"/>
              </a:rPr>
              <a:t> Cognitive Search Opportunities</a:t>
            </a:r>
          </a:p>
          <a:p>
            <a:pPr marL="448193" indent="-448193" defTabSz="914192">
              <a:spcAft>
                <a:spcPts val="1175"/>
              </a:spcAft>
              <a:buSzPct val="90000"/>
              <a:buFont typeface="Arial" panose="020B0604020202020204" pitchFamily="34" charset="0"/>
              <a:buChar char="•"/>
            </a:pPr>
            <a:r>
              <a:rPr lang="en-US" sz="1961" b="1" dirty="0">
                <a:solidFill>
                  <a:srgbClr val="FF0000"/>
                </a:solidFill>
                <a:latin typeface="Segoe UI Light"/>
              </a:rPr>
              <a:t>Every company </a:t>
            </a:r>
            <a:r>
              <a:rPr lang="en-US" sz="1961" dirty="0">
                <a:solidFill>
                  <a:srgbClr val="434343"/>
                </a:solidFill>
                <a:latin typeface="Segoe UI Light"/>
              </a:rPr>
              <a:t>has ppts, pdfs, docx, html, images…</a:t>
            </a:r>
          </a:p>
          <a:p>
            <a:pPr marL="448193" indent="-448193" defTabSz="914192">
              <a:spcAft>
                <a:spcPts val="1175"/>
              </a:spcAft>
              <a:buSzPct val="90000"/>
              <a:buFont typeface="Arial" panose="020B0604020202020204" pitchFamily="34" charset="0"/>
              <a:buChar char="•"/>
            </a:pPr>
            <a:r>
              <a:rPr lang="en-US" sz="1961" b="1" dirty="0">
                <a:solidFill>
                  <a:srgbClr val="FF0000"/>
                </a:solidFill>
                <a:latin typeface="Segoe UI Light"/>
              </a:rPr>
              <a:t>Every company</a:t>
            </a:r>
            <a:r>
              <a:rPr lang="en-US" sz="1961" dirty="0">
                <a:solidFill>
                  <a:srgbClr val="434343"/>
                </a:solidFill>
                <a:latin typeface="Segoe UI Light"/>
              </a:rPr>
              <a:t> has contracts, forms, plans, memos, emails</a:t>
            </a:r>
          </a:p>
          <a:p>
            <a:pPr marL="448193" indent="-448193" defTabSz="914192">
              <a:spcAft>
                <a:spcPts val="1175"/>
              </a:spcAft>
              <a:buSzPct val="90000"/>
              <a:buFont typeface="Arial" panose="020B0604020202020204" pitchFamily="34" charset="0"/>
              <a:buChar char="•"/>
            </a:pPr>
            <a:r>
              <a:rPr lang="en-US" sz="1961" b="1" dirty="0">
                <a:solidFill>
                  <a:srgbClr val="FF0000"/>
                </a:solidFill>
                <a:latin typeface="Segoe UI Light"/>
              </a:rPr>
              <a:t>Every company </a:t>
            </a:r>
            <a:r>
              <a:rPr lang="en-US" sz="1961" dirty="0">
                <a:solidFill>
                  <a:srgbClr val="434343"/>
                </a:solidFill>
                <a:latin typeface="Segoe UI Light"/>
              </a:rPr>
              <a:t>needs compliance, risk detection</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Client needs a better search experience on top of business documents</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Global companies with enterprise documents in multiple languages</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Local file server is out of space</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Client already has data on Azure</a:t>
            </a:r>
          </a:p>
          <a:p>
            <a:pPr marL="448193" indent="-448193" defTabSz="914192">
              <a:spcAft>
                <a:spcPts val="1175"/>
              </a:spcAft>
              <a:buSzPct val="90000"/>
              <a:buFont typeface="Arial" panose="020B0604020202020204" pitchFamily="34" charset="0"/>
              <a:buChar char="•"/>
            </a:pPr>
            <a:r>
              <a:rPr lang="en-US" sz="1961" dirty="0">
                <a:solidFill>
                  <a:srgbClr val="434343"/>
                </a:solidFill>
                <a:latin typeface="Segoe UI Light"/>
              </a:rPr>
              <a:t>Client needs to apply AI to business documents: data != information</a:t>
            </a:r>
          </a:p>
        </p:txBody>
      </p:sp>
      <p:sp>
        <p:nvSpPr>
          <p:cNvPr id="9" name="Title 1">
            <a:extLst>
              <a:ext uri="{FF2B5EF4-FFF2-40B4-BE49-F238E27FC236}">
                <a16:creationId xmlns:a16="http://schemas.microsoft.com/office/drawing/2014/main" id="{44881F50-52B8-4477-A05F-1C744FC29BD5}"/>
              </a:ext>
            </a:extLst>
          </p:cNvPr>
          <p:cNvSpPr>
            <a:spLocks noGrp="1"/>
          </p:cNvSpPr>
          <p:nvPr>
            <p:ph type="title"/>
          </p:nvPr>
        </p:nvSpPr>
        <p:spPr>
          <a:xfrm>
            <a:off x="269241" y="289958"/>
            <a:ext cx="11655840" cy="899537"/>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155778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2384" y="1189495"/>
            <a:ext cx="11280012" cy="712074"/>
          </a:xfrm>
          <a:prstGeom prst="rect">
            <a:avLst/>
          </a:prstGeom>
          <a:noFill/>
        </p:spPr>
        <p:txBody>
          <a:bodyPr wrap="square" lIns="179285" tIns="143428" rIns="179285" bIns="143428" rtlCol="0">
            <a:spAutoFit/>
          </a:bodyPr>
          <a:lstStyle/>
          <a:p>
            <a:pPr defTabSz="914192">
              <a:spcAft>
                <a:spcPts val="1175"/>
              </a:spcAft>
              <a:buSzPct val="90000"/>
            </a:pPr>
            <a:r>
              <a:rPr lang="en-US" sz="2745" dirty="0">
                <a:solidFill>
                  <a:srgbClr val="434343"/>
                </a:solidFill>
                <a:latin typeface="Segoe UI Light"/>
              </a:rPr>
              <a:t>How to </a:t>
            </a:r>
            <a:r>
              <a:rPr lang="en-US" sz="2745" strike="sngStrike" dirty="0">
                <a:solidFill>
                  <a:srgbClr val="434343"/>
                </a:solidFill>
                <a:latin typeface="Segoe UI Light"/>
              </a:rPr>
              <a:t>identify</a:t>
            </a:r>
            <a:r>
              <a:rPr lang="en-US" sz="2745" dirty="0">
                <a:solidFill>
                  <a:srgbClr val="434343"/>
                </a:solidFill>
                <a:latin typeface="Segoe UI Light"/>
              </a:rPr>
              <a:t> </a:t>
            </a:r>
            <a:r>
              <a:rPr lang="en-US" sz="2745" b="1" dirty="0">
                <a:solidFill>
                  <a:srgbClr val="FF0000"/>
                </a:solidFill>
                <a:latin typeface="Segoe UI Light"/>
              </a:rPr>
              <a:t>CREATE</a:t>
            </a:r>
            <a:r>
              <a:rPr lang="en-US" sz="2745" dirty="0">
                <a:solidFill>
                  <a:srgbClr val="434343"/>
                </a:solidFill>
                <a:latin typeface="Segoe UI Light"/>
              </a:rPr>
              <a:t> Cognitive Search Opportunities</a:t>
            </a:r>
          </a:p>
        </p:txBody>
      </p:sp>
      <p:sp>
        <p:nvSpPr>
          <p:cNvPr id="5" name="Explosion: 14 Points 4">
            <a:extLst>
              <a:ext uri="{FF2B5EF4-FFF2-40B4-BE49-F238E27FC236}">
                <a16:creationId xmlns:a16="http://schemas.microsoft.com/office/drawing/2014/main" id="{1965F958-973E-431C-B3C9-9F725E465E7A}"/>
              </a:ext>
            </a:extLst>
          </p:cNvPr>
          <p:cNvSpPr/>
          <p:nvPr/>
        </p:nvSpPr>
        <p:spPr bwMode="auto">
          <a:xfrm>
            <a:off x="7221161" y="1743155"/>
            <a:ext cx="4855634" cy="3957654"/>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80% of relevant business information is unstructured, usually text.</a:t>
            </a:r>
          </a:p>
        </p:txBody>
      </p:sp>
      <p:pic>
        <p:nvPicPr>
          <p:cNvPr id="6" name="Picture 5">
            <a:extLst>
              <a:ext uri="{FF2B5EF4-FFF2-40B4-BE49-F238E27FC236}">
                <a16:creationId xmlns:a16="http://schemas.microsoft.com/office/drawing/2014/main" id="{D4760EE6-BE91-491E-AB1C-263276BCBAE2}"/>
              </a:ext>
            </a:extLst>
          </p:cNvPr>
          <p:cNvPicPr>
            <a:picLocks noChangeAspect="1"/>
          </p:cNvPicPr>
          <p:nvPr/>
        </p:nvPicPr>
        <p:blipFill>
          <a:blip r:embed="rId3"/>
          <a:stretch>
            <a:fillRect/>
          </a:stretch>
        </p:blipFill>
        <p:spPr>
          <a:xfrm>
            <a:off x="342383" y="2249879"/>
            <a:ext cx="6729350" cy="3509288"/>
          </a:xfrm>
          <a:prstGeom prst="rect">
            <a:avLst/>
          </a:prstGeom>
        </p:spPr>
      </p:pic>
      <p:sp>
        <p:nvSpPr>
          <p:cNvPr id="10" name="Title 1">
            <a:extLst>
              <a:ext uri="{FF2B5EF4-FFF2-40B4-BE49-F238E27FC236}">
                <a16:creationId xmlns:a16="http://schemas.microsoft.com/office/drawing/2014/main" id="{0EEAB76B-9EA9-4D5B-B5C9-AECA12946457}"/>
              </a:ext>
            </a:extLst>
          </p:cNvPr>
          <p:cNvSpPr>
            <a:spLocks noGrp="1"/>
          </p:cNvSpPr>
          <p:nvPr>
            <p:ph type="title"/>
          </p:nvPr>
        </p:nvSpPr>
        <p:spPr>
          <a:xfrm>
            <a:off x="269241" y="289958"/>
            <a:ext cx="11655840" cy="899537"/>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28667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509" y="2805200"/>
            <a:ext cx="2053847" cy="334777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882" y="3264712"/>
            <a:ext cx="1453349" cy="1898252"/>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188231" y="4153778"/>
            <a:ext cx="2189210" cy="429734"/>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1" y="4298991"/>
            <a:ext cx="1008567" cy="348567"/>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1" y="5579818"/>
            <a:ext cx="1008567" cy="348567"/>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3379" y="3055094"/>
            <a:ext cx="1561187" cy="348567"/>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104570" y="2805200"/>
            <a:ext cx="4603515" cy="877749"/>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104567" y="4034400"/>
            <a:ext cx="4603515" cy="877749"/>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104567" y="5315227"/>
            <a:ext cx="4603515" cy="877749"/>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568047" y="1359316"/>
            <a:ext cx="6094444" cy="995697"/>
          </a:xfrm>
          <a:prstGeom prst="rect">
            <a:avLst/>
          </a:prstGeom>
        </p:spPr>
        <p:txBody>
          <a:bodyPr>
            <a:spAutoFit/>
          </a:bodyPr>
          <a:lstStyle/>
          <a:p>
            <a:r>
              <a:rPr lang="en-US" sz="1961" dirty="0">
                <a:solidFill>
                  <a:srgbClr val="002050"/>
                </a:solidFill>
                <a:latin typeface="Segoe UI Light"/>
              </a:rPr>
              <a:t>Cognitive Search </a:t>
            </a:r>
            <a:r>
              <a:rPr lang="en-US" sz="1961" b="1" dirty="0">
                <a:solidFill>
                  <a:srgbClr val="FF0000"/>
                </a:solidFill>
                <a:latin typeface="Segoe UI Light"/>
              </a:rPr>
              <a:t>enrichment pipeline</a:t>
            </a:r>
            <a:r>
              <a:rPr lang="en-US" sz="1961" dirty="0">
                <a:solidFill>
                  <a:srgbClr val="002050"/>
                </a:solidFill>
                <a:latin typeface="Segoe UI Light"/>
              </a:rPr>
              <a:t>: Atomic cognitive processes, aka </a:t>
            </a:r>
            <a:r>
              <a:rPr lang="en-US" sz="1961" b="1" dirty="0">
                <a:solidFill>
                  <a:srgbClr val="FF0000"/>
                </a:solidFill>
                <a:latin typeface="Segoe UI Light"/>
              </a:rPr>
              <a:t>Cognitive Skills</a:t>
            </a:r>
            <a:r>
              <a:rPr lang="en-US" sz="1961" b="1" dirty="0">
                <a:solidFill>
                  <a:srgbClr val="002050"/>
                </a:solidFill>
                <a:latin typeface="Segoe UI Light"/>
              </a:rPr>
              <a:t>, </a:t>
            </a:r>
            <a:r>
              <a:rPr lang="en-US" sz="1961" dirty="0">
                <a:solidFill>
                  <a:srgbClr val="002050"/>
                </a:solidFill>
                <a:latin typeface="Segoe UI Light"/>
              </a:rPr>
              <a:t>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69241" y="289958"/>
            <a:ext cx="11655840" cy="899537"/>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00"/>
            <a:r>
              <a:rPr lang="en-US" sz="4117" spc="-100" dirty="0">
                <a:gradFill>
                  <a:gsLst>
                    <a:gs pos="1250">
                      <a:srgbClr val="505050"/>
                    </a:gs>
                    <a:gs pos="100000">
                      <a:srgbClr val="505050"/>
                    </a:gs>
                  </a:gsLst>
                  <a:lin ang="5400000" scaled="0"/>
                </a:gradFill>
                <a:latin typeface="Segoe UI Semibold" panose="020B0702040204020203" pitchFamily="34" charset="0"/>
                <a:cs typeface="Segoe UI Semibold" panose="020B0702040204020203" pitchFamily="34" charset="0"/>
              </a:rPr>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5" name="Rectangle 4"/>
          <p:cNvSpPr/>
          <p:nvPr/>
        </p:nvSpPr>
        <p:spPr>
          <a:xfrm>
            <a:off x="6189414" y="1352907"/>
            <a:ext cx="5583942" cy="503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8570" tIns="358570" rIns="268927" bIns="107571" rtlCol="0" anchor="t" anchorCtr="0"/>
          <a:lstStyle/>
          <a:p>
            <a:pPr>
              <a:lnSpc>
                <a:spcPct val="95000"/>
              </a:lnSpc>
              <a:spcAft>
                <a:spcPts val="1176"/>
              </a:spcAft>
            </a:pPr>
            <a:r>
              <a:rPr lang="en-US" sz="2745" dirty="0">
                <a:solidFill>
                  <a:srgbClr val="0072C6"/>
                </a:solidFill>
                <a:latin typeface="Segoe UI Light"/>
              </a:rPr>
              <a:t>Custom Skills</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Any REST API</a:t>
            </a:r>
          </a:p>
          <a:p>
            <a:pPr marL="793328" lvl="1"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Public</a:t>
            </a:r>
          </a:p>
          <a:p>
            <a:pPr marL="793328" lvl="1"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Client Specific</a:t>
            </a:r>
          </a:p>
          <a:p>
            <a:pPr marL="793328" lvl="1"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Microsoft Cognitive Services</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Create your own API</a:t>
            </a:r>
          </a:p>
          <a:p>
            <a:pPr marL="793328" lvl="1"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Industry specific</a:t>
            </a:r>
          </a:p>
          <a:p>
            <a:pPr marL="793328" lvl="1"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Hosted on Azure</a:t>
            </a:r>
          </a:p>
          <a:p>
            <a:pPr marL="1250512" lvl="2"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Azure Functions</a:t>
            </a:r>
          </a:p>
          <a:p>
            <a:pPr marL="1250512" lvl="2"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Web APP</a:t>
            </a:r>
          </a:p>
        </p:txBody>
      </p:sp>
      <p:sp>
        <p:nvSpPr>
          <p:cNvPr id="6" name="Rectangle 5"/>
          <p:cNvSpPr/>
          <p:nvPr/>
        </p:nvSpPr>
        <p:spPr>
          <a:xfrm>
            <a:off x="418645" y="1352907"/>
            <a:ext cx="5568488" cy="503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8570" tIns="358570" rIns="268927" bIns="107571" rtlCol="0" anchor="t" anchorCtr="0"/>
          <a:lstStyle/>
          <a:p>
            <a:pPr>
              <a:lnSpc>
                <a:spcPct val="95000"/>
              </a:lnSpc>
              <a:spcAft>
                <a:spcPts val="1176"/>
              </a:spcAft>
            </a:pPr>
            <a:r>
              <a:rPr lang="en-US" sz="2745" dirty="0">
                <a:solidFill>
                  <a:srgbClr val="0072C6"/>
                </a:solidFill>
                <a:latin typeface="Segoe UI Light"/>
              </a:rPr>
              <a:t>Predefined Cognitive Skills </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Key Phrases</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Language Detection</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Text Merger</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Entity Recognition: Names, Locations, Organizations</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Sentiment Analysis</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Text Splitter</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Image Analysis: categories, tags, description, faces, type, colors, adult content </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OCR</a:t>
            </a:r>
          </a:p>
          <a:p>
            <a:pPr marL="336145" indent="-336145">
              <a:lnSpc>
                <a:spcPct val="95000"/>
              </a:lnSpc>
              <a:spcAft>
                <a:spcPts val="1176"/>
              </a:spcAft>
              <a:buClr>
                <a:srgbClr val="434343"/>
              </a:buClr>
              <a:buFont typeface="Arial" panose="020B0604020202020204" pitchFamily="34" charset="0"/>
              <a:buChar char="•"/>
            </a:pPr>
            <a:r>
              <a:rPr lang="en-US" sz="1568" dirty="0">
                <a:solidFill>
                  <a:srgbClr val="434343"/>
                </a:solidFill>
                <a:latin typeface="Segoe UI"/>
              </a:rPr>
              <a:t>Shaper: Complex types (matrix) – Private Preview</a:t>
            </a:r>
          </a:p>
        </p:txBody>
      </p:sp>
    </p:spTree>
    <p:extLst>
      <p:ext uri="{BB962C8B-B14F-4D97-AF65-F5344CB8AC3E}">
        <p14:creationId xmlns:p14="http://schemas.microsoft.com/office/powerpoint/2010/main" val="11048331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6" name="Oval 5"/>
          <p:cNvSpPr/>
          <p:nvPr/>
        </p:nvSpPr>
        <p:spPr>
          <a:xfrm>
            <a:off x="8411764" y="1860257"/>
            <a:ext cx="2990202" cy="299020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717140" rIns="89642" bIns="179285" numCol="1" spcCol="0" rtlCol="0" fromWordArt="0" anchor="ctr" anchorCtr="0" forceAA="0" compatLnSpc="1">
            <a:prstTxWarp prst="textNoShape">
              <a:avLst/>
            </a:prstTxWarp>
            <a:noAutofit/>
          </a:bodyPr>
          <a:lstStyle/>
          <a:p>
            <a:pPr algn="ctr" defTabSz="896386">
              <a:spcBef>
                <a:spcPts val="1176"/>
              </a:spcBef>
              <a:defRPr/>
            </a:pPr>
            <a:r>
              <a:rPr lang="en-US" sz="1568" dirty="0">
                <a:solidFill>
                  <a:srgbClr val="0072C6"/>
                </a:solidFill>
                <a:latin typeface="Segoe UI Semibold" panose="020B0702040204020203" pitchFamily="34" charset="0"/>
                <a:cs typeface="Segoe UI Semibold" panose="020B0702040204020203" pitchFamily="34" charset="0"/>
              </a:rPr>
              <a:t>Explore</a:t>
            </a:r>
          </a:p>
          <a:p>
            <a:pPr algn="ctr" defTabSz="896386">
              <a:spcBef>
                <a:spcPts val="588"/>
              </a:spcBef>
              <a:defRPr/>
            </a:pPr>
            <a:r>
              <a:rPr lang="en-US" sz="1568" dirty="0">
                <a:solidFill>
                  <a:srgbClr val="434343"/>
                </a:solidFill>
                <a:latin typeface="Segoe UI"/>
              </a:rPr>
              <a:t>Azure Search API</a:t>
            </a:r>
          </a:p>
          <a:p>
            <a:pPr algn="ctr" defTabSz="896386">
              <a:spcBef>
                <a:spcPts val="588"/>
              </a:spcBef>
              <a:defRPr/>
            </a:pPr>
            <a:r>
              <a:rPr lang="en-US" sz="1568" dirty="0">
                <a:solidFill>
                  <a:srgbClr val="434343"/>
                </a:solidFill>
                <a:latin typeface="Segoe UI"/>
              </a:rPr>
              <a:t>Portal</a:t>
            </a:r>
          </a:p>
        </p:txBody>
      </p:sp>
      <p:sp>
        <p:nvSpPr>
          <p:cNvPr id="11" name="Oval 10"/>
          <p:cNvSpPr/>
          <p:nvPr/>
        </p:nvSpPr>
        <p:spPr>
          <a:xfrm>
            <a:off x="4589381" y="1860257"/>
            <a:ext cx="2990202" cy="299020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717140" rIns="89642" bIns="179285" numCol="1" spcCol="0" rtlCol="0" fromWordArt="0" anchor="ctr" anchorCtr="0" forceAA="0" compatLnSpc="1">
            <a:prstTxWarp prst="textNoShape">
              <a:avLst/>
            </a:prstTxWarp>
            <a:noAutofit/>
          </a:bodyPr>
          <a:lstStyle/>
          <a:p>
            <a:pPr algn="ctr" defTabSz="896386">
              <a:spcBef>
                <a:spcPts val="1176"/>
              </a:spcBef>
              <a:defRPr/>
            </a:pPr>
            <a:r>
              <a:rPr lang="en-US" sz="1568" dirty="0">
                <a:solidFill>
                  <a:srgbClr val="0072C6"/>
                </a:solidFill>
                <a:latin typeface="Segoe UI Semibold" panose="020B0702040204020203" pitchFamily="34" charset="0"/>
                <a:cs typeface="Segoe UI Semibold" panose="020B0702040204020203" pitchFamily="34" charset="0"/>
              </a:rPr>
              <a:t>Enrich</a:t>
            </a:r>
          </a:p>
          <a:p>
            <a:pPr algn="ctr" defTabSz="896386">
              <a:spcBef>
                <a:spcPts val="588"/>
              </a:spcBef>
              <a:defRPr/>
            </a:pPr>
            <a:r>
              <a:rPr lang="en-US" sz="1568" dirty="0">
                <a:solidFill>
                  <a:srgbClr val="434343"/>
                </a:solidFill>
                <a:latin typeface="Segoe UI"/>
              </a:rPr>
              <a:t>Cognitive Skills</a:t>
            </a:r>
          </a:p>
        </p:txBody>
      </p:sp>
      <p:sp>
        <p:nvSpPr>
          <p:cNvPr id="25" name="Oval 24"/>
          <p:cNvSpPr/>
          <p:nvPr/>
        </p:nvSpPr>
        <p:spPr>
          <a:xfrm>
            <a:off x="790034" y="1860257"/>
            <a:ext cx="2990202" cy="299020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717140" rIns="89642" bIns="179285" numCol="1" spcCol="0" rtlCol="0" fromWordArt="0" anchor="ctr" anchorCtr="0" forceAA="0" compatLnSpc="1">
            <a:prstTxWarp prst="textNoShape">
              <a:avLst/>
            </a:prstTxWarp>
            <a:noAutofit/>
          </a:bodyPr>
          <a:lstStyle/>
          <a:p>
            <a:pPr algn="ctr" defTabSz="896386">
              <a:spcBef>
                <a:spcPts val="1176"/>
              </a:spcBef>
              <a:defRPr/>
            </a:pPr>
            <a:r>
              <a:rPr lang="en-US" sz="1568" dirty="0">
                <a:solidFill>
                  <a:srgbClr val="0072C6"/>
                </a:solidFill>
                <a:latin typeface="Segoe UI Semibold" panose="020B0702040204020203" pitchFamily="34" charset="0"/>
                <a:cs typeface="Segoe UI Semibold" panose="020B0702040204020203" pitchFamily="34" charset="0"/>
              </a:rPr>
              <a:t>Ingest</a:t>
            </a:r>
          </a:p>
          <a:p>
            <a:pPr algn="ctr" defTabSz="896386">
              <a:spcBef>
                <a:spcPts val="588"/>
              </a:spcBef>
              <a:defRPr/>
            </a:pPr>
            <a:r>
              <a:rPr lang="en-US" sz="1568" dirty="0">
                <a:solidFill>
                  <a:srgbClr val="434343"/>
                </a:solidFill>
                <a:latin typeface="Segoe UI"/>
              </a:rPr>
              <a:t>Any Data format</a:t>
            </a:r>
          </a:p>
          <a:p>
            <a:pPr algn="ctr" defTabSz="896386">
              <a:spcBef>
                <a:spcPts val="588"/>
              </a:spcBef>
              <a:defRPr/>
            </a:pPr>
            <a:r>
              <a:rPr lang="en-US" sz="1568" dirty="0">
                <a:solidFill>
                  <a:srgbClr val="434343"/>
                </a:solidFill>
                <a:latin typeface="Segoe UI"/>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1998154" y="2309878"/>
            <a:ext cx="614582" cy="576171"/>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latin typeface="Segoe UI"/>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664284" y="2321131"/>
            <a:ext cx="873627" cy="50415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dirty="0">
              <a:gradFill>
                <a:gsLst>
                  <a:gs pos="0">
                    <a:srgbClr val="505050"/>
                  </a:gs>
                  <a:gs pos="100000">
                    <a:srgbClr val="505050"/>
                  </a:gs>
                </a:gsLst>
              </a:gradFill>
              <a:latin typeface="Segoe UI"/>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678211" y="2339963"/>
            <a:ext cx="515636" cy="51600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latin typeface="Segoe UI"/>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790034" y="5595360"/>
            <a:ext cx="10611933" cy="101681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790034" y="5595360"/>
            <a:ext cx="10611933" cy="101681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2759" y="2890746"/>
            <a:ext cx="1594116" cy="1526280"/>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65028" y="4417025"/>
            <a:ext cx="1269577" cy="1016818"/>
          </a:xfrm>
          <a:prstGeom prst="rect">
            <a:avLst/>
          </a:prstGeom>
          <a:noFill/>
        </p:spPr>
        <p:txBody>
          <a:bodyPr wrap="none" lIns="179285" tIns="143428" rIns="179285" bIns="143428" rtlCol="0">
            <a:spAutoFit/>
          </a:bodyPr>
          <a:lstStyle/>
          <a:p>
            <a:pPr algn="ctr">
              <a:lnSpc>
                <a:spcPct val="90000"/>
              </a:lnSpc>
              <a:spcAft>
                <a:spcPts val="588"/>
              </a:spcAft>
            </a:pPr>
            <a:r>
              <a:rPr lang="en-GB" sz="2353" dirty="0">
                <a:gradFill>
                  <a:gsLst>
                    <a:gs pos="2917">
                      <a:srgbClr val="434343"/>
                    </a:gs>
                    <a:gs pos="30000">
                      <a:srgbClr val="434343"/>
                    </a:gs>
                  </a:gsLst>
                  <a:lin ang="5400000" scaled="0"/>
                </a:gradFill>
                <a:latin typeface="Segoe UI"/>
              </a:rPr>
              <a:t>Data</a:t>
            </a:r>
          </a:p>
          <a:p>
            <a:pPr algn="ctr">
              <a:lnSpc>
                <a:spcPct val="90000"/>
              </a:lnSpc>
              <a:spcAft>
                <a:spcPts val="588"/>
              </a:spcAft>
            </a:pPr>
            <a:r>
              <a:rPr lang="en-GB" sz="2353" dirty="0">
                <a:gradFill>
                  <a:gsLst>
                    <a:gs pos="2917">
                      <a:srgbClr val="434343"/>
                    </a:gs>
                    <a:gs pos="30000">
                      <a:srgbClr val="434343"/>
                    </a:gs>
                  </a:gsLst>
                  <a:lin ang="5400000" scaled="0"/>
                </a:gradFill>
                <a:latin typeface="Segoe UI"/>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1964827" y="3328666"/>
            <a:ext cx="4613453" cy="1088359"/>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646183" y="1590888"/>
            <a:ext cx="2844446" cy="1600698"/>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573638" y="2890746"/>
            <a:ext cx="2050175" cy="1526280"/>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490630" y="4417025"/>
            <a:ext cx="1880132" cy="1016818"/>
          </a:xfrm>
          <a:prstGeom prst="rect">
            <a:avLst/>
          </a:prstGeom>
          <a:noFill/>
        </p:spPr>
        <p:txBody>
          <a:bodyPr wrap="none" lIns="179285" tIns="143428" rIns="179285" bIns="143428" rtlCol="0">
            <a:spAutoFit/>
          </a:bodyPr>
          <a:lstStyle/>
          <a:p>
            <a:pPr algn="ctr">
              <a:lnSpc>
                <a:spcPct val="90000"/>
              </a:lnSpc>
              <a:spcAft>
                <a:spcPts val="588"/>
              </a:spcAft>
            </a:pPr>
            <a:r>
              <a:rPr lang="en-GB" sz="2353" dirty="0">
                <a:gradFill>
                  <a:gsLst>
                    <a:gs pos="2917">
                      <a:srgbClr val="434343"/>
                    </a:gs>
                    <a:gs pos="30000">
                      <a:srgbClr val="434343"/>
                    </a:gs>
                  </a:gsLst>
                  <a:lin ang="5400000" scaled="0"/>
                </a:gradFill>
                <a:latin typeface="Segoe UI"/>
              </a:rPr>
              <a:t>Enriched </a:t>
            </a:r>
          </a:p>
          <a:p>
            <a:pPr algn="ctr">
              <a:lnSpc>
                <a:spcPct val="90000"/>
              </a:lnSpc>
              <a:spcAft>
                <a:spcPts val="588"/>
              </a:spcAft>
            </a:pPr>
            <a:r>
              <a:rPr lang="en-GB" sz="2353" dirty="0">
                <a:gradFill>
                  <a:gsLst>
                    <a:gs pos="2917">
                      <a:srgbClr val="434343"/>
                    </a:gs>
                    <a:gs pos="30000">
                      <a:srgbClr val="434343"/>
                    </a:gs>
                  </a:gsLst>
                  <a:lin ang="5400000" scaled="0"/>
                </a:gradFill>
                <a:latin typeface="Segoe UI"/>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770310" y="3356473"/>
            <a:ext cx="1664788" cy="1028882"/>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639008" y="3191586"/>
            <a:ext cx="1316634" cy="1358654"/>
          </a:xfrm>
          <a:prstGeom prst="rect">
            <a:avLst/>
          </a:prstGeom>
        </p:spPr>
      </p:pic>
    </p:spTree>
    <p:extLst>
      <p:ext uri="{BB962C8B-B14F-4D97-AF65-F5344CB8AC3E}">
        <p14:creationId xmlns:p14="http://schemas.microsoft.com/office/powerpoint/2010/main" val="21667132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790034" y="5595360"/>
            <a:ext cx="10611933" cy="101681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4621" y="2120882"/>
            <a:ext cx="11922759" cy="2616236"/>
          </a:xfrm>
          <a:prstGeom prst="rect">
            <a:avLst/>
          </a:prstGeom>
        </p:spPr>
      </p:pic>
    </p:spTree>
    <p:extLst>
      <p:ext uri="{BB962C8B-B14F-4D97-AF65-F5344CB8AC3E}">
        <p14:creationId xmlns:p14="http://schemas.microsoft.com/office/powerpoint/2010/main" val="8150650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Skills</a:t>
            </a:r>
          </a:p>
        </p:txBody>
      </p:sp>
      <p:sp>
        <p:nvSpPr>
          <p:cNvPr id="18" name="TextBox 17">
            <a:extLst>
              <a:ext uri="{FF2B5EF4-FFF2-40B4-BE49-F238E27FC236}">
                <a16:creationId xmlns:a16="http://schemas.microsoft.com/office/drawing/2014/main" id="{093BF432-648B-476A-BDC9-26F52B5B11B8}"/>
              </a:ext>
            </a:extLst>
          </p:cNvPr>
          <p:cNvSpPr txBox="1"/>
          <p:nvPr/>
        </p:nvSpPr>
        <p:spPr>
          <a:xfrm>
            <a:off x="2136790" y="2084363"/>
            <a:ext cx="2281617" cy="2622001"/>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434343"/>
                    </a:gs>
                    <a:gs pos="30000">
                      <a:srgbClr val="434343"/>
                    </a:gs>
                  </a:gsLst>
                  <a:lin ang="5400000" scaled="0"/>
                </a:gradFill>
                <a:latin typeface="Segoe UI"/>
              </a:rPr>
              <a:t>Create:</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Data source</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Skillset</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Index</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Indexer</a:t>
            </a:r>
          </a:p>
          <a:p>
            <a:pPr marL="336145" indent="-336145">
              <a:lnSpc>
                <a:spcPct val="90000"/>
              </a:lnSpc>
              <a:spcAft>
                <a:spcPts val="588"/>
              </a:spcAft>
              <a:buFont typeface="Arial" panose="020B0604020202020204" pitchFamily="34" charset="0"/>
              <a:buChar char="•"/>
            </a:pPr>
            <a:endParaRPr lang="en-US" sz="2353" dirty="0">
              <a:gradFill>
                <a:gsLst>
                  <a:gs pos="2917">
                    <a:srgbClr val="434343"/>
                  </a:gs>
                  <a:gs pos="30000">
                    <a:srgbClr val="434343"/>
                  </a:gs>
                </a:gsLst>
                <a:lin ang="5400000" scaled="0"/>
              </a:gradFill>
              <a:latin typeface="Segoe UI"/>
            </a:endParaRPr>
          </a:p>
        </p:txBody>
      </p:sp>
      <p:sp>
        <p:nvSpPr>
          <p:cNvPr id="19" name="TextBox 18">
            <a:extLst>
              <a:ext uri="{FF2B5EF4-FFF2-40B4-BE49-F238E27FC236}">
                <a16:creationId xmlns:a16="http://schemas.microsoft.com/office/drawing/2014/main" id="{A0B70BAC-72E7-428C-835D-6917D70F20C5}"/>
              </a:ext>
            </a:extLst>
          </p:cNvPr>
          <p:cNvSpPr txBox="1"/>
          <p:nvPr/>
        </p:nvSpPr>
        <p:spPr>
          <a:xfrm>
            <a:off x="5423687" y="2084363"/>
            <a:ext cx="2121723" cy="4402187"/>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434343"/>
                    </a:gs>
                    <a:gs pos="30000">
                      <a:srgbClr val="434343"/>
                    </a:gs>
                  </a:gsLst>
                  <a:lin ang="5400000" scaled="0"/>
                </a:gradFill>
                <a:latin typeface="Segoe UI"/>
              </a:rPr>
              <a:t>Run:</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Indexer</a:t>
            </a:r>
          </a:p>
          <a:p>
            <a:pPr marL="793328" lvl="1"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Ingest</a:t>
            </a:r>
          </a:p>
          <a:p>
            <a:pPr marL="793328" lvl="1"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Enrich</a:t>
            </a:r>
          </a:p>
          <a:p>
            <a:pPr marL="793328" lvl="1"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Index</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Execution Status Check</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Results Check</a:t>
            </a:r>
          </a:p>
          <a:p>
            <a:pPr marL="336145" indent="-336145">
              <a:lnSpc>
                <a:spcPct val="90000"/>
              </a:lnSpc>
              <a:spcAft>
                <a:spcPts val="588"/>
              </a:spcAft>
              <a:buFont typeface="Arial" panose="020B0604020202020204" pitchFamily="34" charset="0"/>
              <a:buChar char="•"/>
            </a:pPr>
            <a:endParaRPr lang="en-US" sz="2353" dirty="0">
              <a:gradFill>
                <a:gsLst>
                  <a:gs pos="2917">
                    <a:srgbClr val="434343"/>
                  </a:gs>
                  <a:gs pos="30000">
                    <a:srgbClr val="434343"/>
                  </a:gs>
                </a:gsLst>
                <a:lin ang="5400000" scaled="0"/>
              </a:gradFill>
              <a:latin typeface="Segoe UI"/>
            </a:endParaRPr>
          </a:p>
        </p:txBody>
      </p:sp>
      <p:sp>
        <p:nvSpPr>
          <p:cNvPr id="20" name="TextBox 19">
            <a:extLst>
              <a:ext uri="{FF2B5EF4-FFF2-40B4-BE49-F238E27FC236}">
                <a16:creationId xmlns:a16="http://schemas.microsoft.com/office/drawing/2014/main" id="{8944BD0F-A97F-4A70-B43F-D0F109CC2256}"/>
              </a:ext>
            </a:extLst>
          </p:cNvPr>
          <p:cNvSpPr txBox="1"/>
          <p:nvPr/>
        </p:nvSpPr>
        <p:spPr>
          <a:xfrm>
            <a:off x="8785275" y="2152365"/>
            <a:ext cx="3139806" cy="262200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434343"/>
                    </a:gs>
                    <a:gs pos="30000">
                      <a:srgbClr val="434343"/>
                    </a:gs>
                  </a:gsLst>
                  <a:lin ang="5400000" scaled="0"/>
                </a:gradFill>
                <a:latin typeface="Segoe UI"/>
              </a:rPr>
              <a:t>Query:</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Azure Search </a:t>
            </a:r>
          </a:p>
          <a:p>
            <a:pPr marL="793328" lvl="1"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API</a:t>
            </a:r>
          </a:p>
          <a:p>
            <a:pPr marL="793328" lvl="1"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a:rPr>
              <a:t>Explorer</a:t>
            </a:r>
          </a:p>
          <a:p>
            <a:pPr marL="336145" indent="-336145">
              <a:lnSpc>
                <a:spcPct val="90000"/>
              </a:lnSpc>
              <a:spcAft>
                <a:spcPts val="588"/>
              </a:spcAft>
              <a:buFont typeface="Arial" panose="020B0604020202020204" pitchFamily="34" charset="0"/>
              <a:buChar char="•"/>
            </a:pPr>
            <a:r>
              <a:rPr lang="en-US" sz="2353" dirty="0" err="1">
                <a:gradFill>
                  <a:gsLst>
                    <a:gs pos="2917">
                      <a:srgbClr val="434343"/>
                    </a:gs>
                    <a:gs pos="30000">
                      <a:srgbClr val="434343"/>
                    </a:gs>
                  </a:gsLst>
                  <a:lin ang="5400000" scaled="0"/>
                </a:gradFill>
                <a:latin typeface="Segoe UI"/>
              </a:rPr>
              <a:t>.Net</a:t>
            </a:r>
            <a:r>
              <a:rPr lang="en-US" sz="2353" dirty="0">
                <a:gradFill>
                  <a:gsLst>
                    <a:gs pos="2917">
                      <a:srgbClr val="434343"/>
                    </a:gs>
                    <a:gs pos="30000">
                      <a:srgbClr val="434343"/>
                    </a:gs>
                  </a:gsLst>
                  <a:lin ang="5400000" scaled="0"/>
                </a:gradFill>
                <a:latin typeface="Segoe UI"/>
              </a:rPr>
              <a:t> SDK</a:t>
            </a:r>
          </a:p>
          <a:p>
            <a:pPr marL="336145" indent="-336145">
              <a:lnSpc>
                <a:spcPct val="90000"/>
              </a:lnSpc>
              <a:spcAft>
                <a:spcPts val="588"/>
              </a:spcAft>
              <a:buFont typeface="Arial" panose="020B0604020202020204" pitchFamily="34" charset="0"/>
              <a:buChar char="•"/>
            </a:pPr>
            <a:endParaRPr lang="en-US" sz="2353" dirty="0">
              <a:gradFill>
                <a:gsLst>
                  <a:gs pos="2917">
                    <a:srgbClr val="434343"/>
                  </a:gs>
                  <a:gs pos="30000">
                    <a:srgbClr val="434343"/>
                  </a:gs>
                </a:gsLst>
                <a:lin ang="5400000" scaled="0"/>
              </a:gradFill>
              <a:latin typeface="Segoe UI"/>
            </a:endParaRPr>
          </a:p>
        </p:txBody>
      </p:sp>
      <p:sp>
        <p:nvSpPr>
          <p:cNvPr id="8" name="Arrow: Striped Right 7">
            <a:extLst>
              <a:ext uri="{FF2B5EF4-FFF2-40B4-BE49-F238E27FC236}">
                <a16:creationId xmlns:a16="http://schemas.microsoft.com/office/drawing/2014/main" id="{72A9F321-6D74-40AE-8DCA-317A24BD6657}"/>
              </a:ext>
            </a:extLst>
          </p:cNvPr>
          <p:cNvSpPr/>
          <p:nvPr/>
        </p:nvSpPr>
        <p:spPr bwMode="auto">
          <a:xfrm>
            <a:off x="790034" y="1337342"/>
            <a:ext cx="10611933" cy="101681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Ingest                         Enrich                                Explore</a:t>
            </a:r>
          </a:p>
        </p:txBody>
      </p:sp>
    </p:spTree>
    <p:extLst>
      <p:ext uri="{BB962C8B-B14F-4D97-AF65-F5344CB8AC3E}">
        <p14:creationId xmlns:p14="http://schemas.microsoft.com/office/powerpoint/2010/main" val="22247624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Old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43941" y="3490671"/>
            <a:ext cx="1045829" cy="1045829"/>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sp>
        <p:nvSpPr>
          <p:cNvPr id="6" name="Rectangle 5">
            <a:extLst>
              <a:ext uri="{FF2B5EF4-FFF2-40B4-BE49-F238E27FC236}">
                <a16:creationId xmlns:a16="http://schemas.microsoft.com/office/drawing/2014/main" id="{91AEBDCF-C6E2-44C5-BA76-7D131137ABD8}"/>
              </a:ext>
            </a:extLst>
          </p:cNvPr>
          <p:cNvSpPr/>
          <p:nvPr/>
        </p:nvSpPr>
        <p:spPr bwMode="auto">
          <a:xfrm>
            <a:off x="2232103" y="3537146"/>
            <a:ext cx="1419339" cy="9711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Web App</a:t>
            </a:r>
          </a:p>
        </p:txBody>
      </p:sp>
      <p:sp>
        <p:nvSpPr>
          <p:cNvPr id="7" name="Cloud 6">
            <a:extLst>
              <a:ext uri="{FF2B5EF4-FFF2-40B4-BE49-F238E27FC236}">
                <a16:creationId xmlns:a16="http://schemas.microsoft.com/office/drawing/2014/main" id="{D5AA7C5C-C5A2-4E83-94EB-5DDB3A7C9915}"/>
              </a:ext>
            </a:extLst>
          </p:cNvPr>
          <p:cNvSpPr/>
          <p:nvPr/>
        </p:nvSpPr>
        <p:spPr bwMode="auto">
          <a:xfrm>
            <a:off x="1429061" y="1480888"/>
            <a:ext cx="3025424" cy="1212026"/>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Cognitive Services APIs</a:t>
            </a:r>
          </a:p>
        </p:txBody>
      </p:sp>
      <p:sp>
        <p:nvSpPr>
          <p:cNvPr id="8" name="Rectangle 7">
            <a:extLst>
              <a:ext uri="{FF2B5EF4-FFF2-40B4-BE49-F238E27FC236}">
                <a16:creationId xmlns:a16="http://schemas.microsoft.com/office/drawing/2014/main" id="{CFCD0604-CB87-40F3-A693-7697C418A825}"/>
              </a:ext>
            </a:extLst>
          </p:cNvPr>
          <p:cNvSpPr/>
          <p:nvPr/>
        </p:nvSpPr>
        <p:spPr bwMode="auto">
          <a:xfrm>
            <a:off x="4484651" y="3518112"/>
            <a:ext cx="1419339" cy="9711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Web Job</a:t>
            </a:r>
          </a:p>
        </p:txBody>
      </p:sp>
      <p:sp>
        <p:nvSpPr>
          <p:cNvPr id="10" name="Oval 9">
            <a:extLst>
              <a:ext uri="{FF2B5EF4-FFF2-40B4-BE49-F238E27FC236}">
                <a16:creationId xmlns:a16="http://schemas.microsoft.com/office/drawing/2014/main" id="{3CD6DC49-0211-4C0F-9527-E73494082C77}"/>
              </a:ext>
            </a:extLst>
          </p:cNvPr>
          <p:cNvSpPr/>
          <p:nvPr/>
        </p:nvSpPr>
        <p:spPr bwMode="auto">
          <a:xfrm>
            <a:off x="6794430" y="3368707"/>
            <a:ext cx="1899648" cy="13446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Azure Search</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stCxn id="4" idx="4"/>
            <a:endCxn id="6" idx="1"/>
          </p:cNvCxnSpPr>
          <p:nvPr/>
        </p:nvCxnSpPr>
        <p:spPr>
          <a:xfrm>
            <a:off x="1389770" y="4013586"/>
            <a:ext cx="842333" cy="91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63924A-B565-4AA1-A83E-3B03EC39D0F3}"/>
              </a:ext>
            </a:extLst>
          </p:cNvPr>
          <p:cNvCxnSpPr>
            <a:cxnSpLocks/>
            <a:stCxn id="6" idx="0"/>
            <a:endCxn id="7" idx="1"/>
          </p:cNvCxnSpPr>
          <p:nvPr/>
        </p:nvCxnSpPr>
        <p:spPr>
          <a:xfrm flipV="1">
            <a:off x="2941773" y="2691624"/>
            <a:ext cx="0" cy="845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9D73E-D8BB-4E79-BFB2-0C688458D7DE}"/>
              </a:ext>
            </a:extLst>
          </p:cNvPr>
          <p:cNvCxnSpPr>
            <a:cxnSpLocks/>
          </p:cNvCxnSpPr>
          <p:nvPr/>
        </p:nvCxnSpPr>
        <p:spPr>
          <a:xfrm>
            <a:off x="3107917" y="2696389"/>
            <a:ext cx="0" cy="8547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C3E81F-B5BB-4427-9092-B873B91F0B10}"/>
              </a:ext>
            </a:extLst>
          </p:cNvPr>
          <p:cNvCxnSpPr>
            <a:cxnSpLocks/>
          </p:cNvCxnSpPr>
          <p:nvPr/>
        </p:nvCxnSpPr>
        <p:spPr>
          <a:xfrm>
            <a:off x="3651443" y="3891622"/>
            <a:ext cx="833208"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76F73E-8C0C-4539-BE2E-1147C5AC10B2}"/>
              </a:ext>
            </a:extLst>
          </p:cNvPr>
          <p:cNvCxnSpPr>
            <a:cxnSpLocks/>
          </p:cNvCxnSpPr>
          <p:nvPr/>
        </p:nvCxnSpPr>
        <p:spPr>
          <a:xfrm flipH="1">
            <a:off x="3651443" y="4115729"/>
            <a:ext cx="83320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2FBED8-0B63-45F2-A264-A9CF94BDCCB5}"/>
              </a:ext>
            </a:extLst>
          </p:cNvPr>
          <p:cNvCxnSpPr>
            <a:cxnSpLocks/>
          </p:cNvCxnSpPr>
          <p:nvPr/>
        </p:nvCxnSpPr>
        <p:spPr>
          <a:xfrm>
            <a:off x="5924981" y="4041026"/>
            <a:ext cx="833208"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343941" y="4910010"/>
            <a:ext cx="3735103" cy="1656477"/>
          </a:xfrm>
          <a:prstGeom prst="rect">
            <a:avLst/>
          </a:prstGeom>
          <a:noFill/>
        </p:spPr>
        <p:txBody>
          <a:bodyPr wrap="square" lIns="179285" tIns="143428" rIns="179285" bIns="143428" rtlCol="0">
            <a:spAutoFit/>
          </a:bodyPr>
          <a:lstStyle/>
          <a:p>
            <a:pPr>
              <a:lnSpc>
                <a:spcPct val="90000"/>
              </a:lnSpc>
              <a:spcAft>
                <a:spcPts val="588"/>
              </a:spcAft>
            </a:pPr>
            <a:r>
              <a:rPr lang="en-US" sz="2353" b="1" dirty="0">
                <a:gradFill>
                  <a:gsLst>
                    <a:gs pos="2917">
                      <a:srgbClr val="434343"/>
                    </a:gs>
                    <a:gs pos="30000">
                      <a:srgbClr val="434343"/>
                    </a:gs>
                  </a:gsLst>
                  <a:lin ang="5400000" scaled="0"/>
                </a:gradFill>
                <a:latin typeface="Segoe UI Light"/>
              </a:rPr>
              <a:t>Challenges</a:t>
            </a:r>
          </a:p>
          <a:p>
            <a:pPr marL="336145" indent="-336145">
              <a:lnSpc>
                <a:spcPct val="90000"/>
              </a:lnSpc>
              <a:spcAft>
                <a:spcPts val="588"/>
              </a:spcAft>
              <a:buFont typeface="Arial" panose="020B0604020202020204" pitchFamily="34" charset="0"/>
              <a:buChar char="•"/>
            </a:pPr>
            <a:r>
              <a:rPr lang="en-US" sz="1961" dirty="0">
                <a:gradFill>
                  <a:gsLst>
                    <a:gs pos="2917">
                      <a:srgbClr val="434343"/>
                    </a:gs>
                    <a:gs pos="30000">
                      <a:srgbClr val="434343"/>
                    </a:gs>
                  </a:gsLst>
                  <a:lin ang="5400000" scaled="0"/>
                </a:gradFill>
                <a:latin typeface="Segoe UI Light"/>
              </a:rPr>
              <a:t>Development</a:t>
            </a:r>
          </a:p>
          <a:p>
            <a:pPr marL="336145" indent="-336145">
              <a:lnSpc>
                <a:spcPct val="90000"/>
              </a:lnSpc>
              <a:spcAft>
                <a:spcPts val="588"/>
              </a:spcAft>
              <a:buFont typeface="Arial" panose="020B0604020202020204" pitchFamily="34" charset="0"/>
              <a:buChar char="•"/>
            </a:pPr>
            <a:r>
              <a:rPr lang="en-US" sz="1961" dirty="0">
                <a:gradFill>
                  <a:gsLst>
                    <a:gs pos="2917">
                      <a:srgbClr val="434343"/>
                    </a:gs>
                    <a:gs pos="30000">
                      <a:srgbClr val="434343"/>
                    </a:gs>
                  </a:gsLst>
                  <a:lin ang="5400000" scaled="0"/>
                </a:gradFill>
                <a:latin typeface="Segoe UI Light"/>
              </a:rPr>
              <a:t>Costs</a:t>
            </a:r>
          </a:p>
          <a:p>
            <a:pPr marL="336145" indent="-336145">
              <a:lnSpc>
                <a:spcPct val="90000"/>
              </a:lnSpc>
              <a:spcAft>
                <a:spcPts val="588"/>
              </a:spcAft>
              <a:buFont typeface="Arial" panose="020B0604020202020204" pitchFamily="34" charset="0"/>
              <a:buChar char="•"/>
            </a:pPr>
            <a:r>
              <a:rPr lang="en-US" sz="1961" dirty="0">
                <a:gradFill>
                  <a:gsLst>
                    <a:gs pos="2917">
                      <a:srgbClr val="434343"/>
                    </a:gs>
                    <a:gs pos="30000">
                      <a:srgbClr val="434343"/>
                    </a:gs>
                  </a:gsLst>
                  <a:lin ang="5400000" scaled="0"/>
                </a:gradFill>
                <a:latin typeface="Segoe UI Ligh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308189" y="3406876"/>
            <a:ext cx="2614572" cy="1591189"/>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8694079" y="4041026"/>
            <a:ext cx="614111" cy="4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lowchart: Magnetic Disk 47">
            <a:extLst>
              <a:ext uri="{FF2B5EF4-FFF2-40B4-BE49-F238E27FC236}">
                <a16:creationId xmlns:a16="http://schemas.microsoft.com/office/drawing/2014/main" id="{06935AB5-6CA7-4116-82ED-FA4B142292B9}"/>
              </a:ext>
            </a:extLst>
          </p:cNvPr>
          <p:cNvSpPr/>
          <p:nvPr/>
        </p:nvSpPr>
        <p:spPr bwMode="auto">
          <a:xfrm>
            <a:off x="4687926" y="1645795"/>
            <a:ext cx="1045829" cy="1045829"/>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Blob</a:t>
            </a:r>
          </a:p>
        </p:txBody>
      </p:sp>
      <p:cxnSp>
        <p:nvCxnSpPr>
          <p:cNvPr id="49" name="Straight Arrow Connector 48">
            <a:extLst>
              <a:ext uri="{FF2B5EF4-FFF2-40B4-BE49-F238E27FC236}">
                <a16:creationId xmlns:a16="http://schemas.microsoft.com/office/drawing/2014/main" id="{0A11E103-3423-40BB-BA07-C08D3E37CE92}"/>
              </a:ext>
            </a:extLst>
          </p:cNvPr>
          <p:cNvCxnSpPr>
            <a:cxnSpLocks/>
          </p:cNvCxnSpPr>
          <p:nvPr/>
        </p:nvCxnSpPr>
        <p:spPr>
          <a:xfrm flipV="1">
            <a:off x="5108133" y="2696389"/>
            <a:ext cx="0" cy="845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50B4C5-A7C1-424D-8815-033F62EAE351}"/>
              </a:ext>
            </a:extLst>
          </p:cNvPr>
          <p:cNvCxnSpPr>
            <a:cxnSpLocks/>
          </p:cNvCxnSpPr>
          <p:nvPr/>
        </p:nvCxnSpPr>
        <p:spPr>
          <a:xfrm>
            <a:off x="5274277" y="2701153"/>
            <a:ext cx="0" cy="8547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60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screen shot of a dog&#10;&#10;Description generated with high confidence">
            <a:extLst>
              <a:ext uri="{FF2B5EF4-FFF2-40B4-BE49-F238E27FC236}">
                <a16:creationId xmlns:a16="http://schemas.microsoft.com/office/drawing/2014/main" id="{BB1B6AA1-FE3C-48A2-9F79-DBB16D55E97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268" b="146"/>
          <a:stretch/>
        </p:blipFill>
        <p:spPr>
          <a:xfrm>
            <a:off x="20" y="10"/>
            <a:ext cx="12191980" cy="6857990"/>
          </a:xfrm>
          <a:prstGeom prst="rect">
            <a:avLst/>
          </a:prstGeom>
        </p:spPr>
      </p:pic>
      <p:sp>
        <p:nvSpPr>
          <p:cNvPr id="3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defTabSz="914400"/>
            <a:r>
              <a:rPr lang="en-US" sz="4000" dirty="0">
                <a:solidFill>
                  <a:schemeClr val="tx1"/>
                </a:solidFill>
                <a:ea typeface="+mj-ea"/>
                <a:cs typeface="+mj-cs"/>
              </a:rPr>
              <a:t>Check in – how’re you all doing?</a:t>
            </a:r>
          </a:p>
        </p:txBody>
      </p:sp>
      <p:cxnSp>
        <p:nvCxnSpPr>
          <p:cNvPr id="33" name="Straight Connector 1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968439-081F-4009-8901-B0063A75C5A0}"/>
              </a:ext>
            </a:extLst>
          </p:cNvPr>
          <p:cNvSpPr txBox="1"/>
          <p:nvPr/>
        </p:nvSpPr>
        <p:spPr>
          <a:xfrm>
            <a:off x="9475872" y="6454813"/>
            <a:ext cx="2716128" cy="403187"/>
          </a:xfrm>
          <a:prstGeom prst="rect">
            <a:avLst/>
          </a:prstGeom>
          <a:solidFill>
            <a:srgbClr val="000000"/>
          </a:solidFill>
        </p:spPr>
        <p:txBody>
          <a:bodyPr wrap="none" lIns="182880" tIns="146304" rIns="182880" bIns="146304" rtlCol="0">
            <a:spAutoFit/>
          </a:bodyPr>
          <a:lstStyle/>
          <a:p>
            <a:pPr algn="r">
              <a:spcAft>
                <a:spcPts val="600"/>
              </a:spcAft>
            </a:pPr>
            <a:r>
              <a:rPr lang="en-US" sz="700">
                <a:solidFill>
                  <a:srgbClr val="FFFFFF"/>
                </a:solidFill>
                <a:hlinkClick r:id="rId3" tooltip="http://in5d.com/are-the-new-energies-draining-you.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37441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New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43941" y="3326858"/>
            <a:ext cx="1045829" cy="1045829"/>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sp>
        <p:nvSpPr>
          <p:cNvPr id="10" name="Oval 9">
            <a:extLst>
              <a:ext uri="{FF2B5EF4-FFF2-40B4-BE49-F238E27FC236}">
                <a16:creationId xmlns:a16="http://schemas.microsoft.com/office/drawing/2014/main" id="{3CD6DC49-0211-4C0F-9527-E73494082C77}"/>
              </a:ext>
            </a:extLst>
          </p:cNvPr>
          <p:cNvSpPr/>
          <p:nvPr/>
        </p:nvSpPr>
        <p:spPr bwMode="auto">
          <a:xfrm>
            <a:off x="4495160" y="3204894"/>
            <a:ext cx="1899648" cy="13446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Azure Search</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cxnSpLocks/>
            <a:stCxn id="4" idx="4"/>
            <a:endCxn id="10" idx="2"/>
          </p:cNvCxnSpPr>
          <p:nvPr/>
        </p:nvCxnSpPr>
        <p:spPr>
          <a:xfrm>
            <a:off x="1389770" y="3849773"/>
            <a:ext cx="3105390" cy="274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269239" y="4820899"/>
            <a:ext cx="3735103" cy="1656477"/>
          </a:xfrm>
          <a:prstGeom prst="rect">
            <a:avLst/>
          </a:prstGeom>
          <a:noFill/>
        </p:spPr>
        <p:txBody>
          <a:bodyPr wrap="square" lIns="179285" tIns="143428" rIns="179285" bIns="143428" rtlCol="0">
            <a:spAutoFit/>
          </a:bodyPr>
          <a:lstStyle/>
          <a:p>
            <a:pPr>
              <a:lnSpc>
                <a:spcPct val="90000"/>
              </a:lnSpc>
              <a:spcAft>
                <a:spcPts val="588"/>
              </a:spcAft>
            </a:pPr>
            <a:r>
              <a:rPr lang="en-US" sz="2353" b="1" dirty="0">
                <a:gradFill>
                  <a:gsLst>
                    <a:gs pos="2917">
                      <a:srgbClr val="434343"/>
                    </a:gs>
                    <a:gs pos="30000">
                      <a:srgbClr val="434343"/>
                    </a:gs>
                  </a:gsLst>
                  <a:lin ang="5400000" scaled="0"/>
                </a:gradFill>
                <a:latin typeface="Segoe UI Light"/>
              </a:rPr>
              <a:t>Challenges</a:t>
            </a:r>
          </a:p>
          <a:p>
            <a:pPr marL="336145" indent="-336145">
              <a:lnSpc>
                <a:spcPct val="90000"/>
              </a:lnSpc>
              <a:spcAft>
                <a:spcPts val="588"/>
              </a:spcAft>
              <a:buFont typeface="Arial" panose="020B0604020202020204" pitchFamily="34" charset="0"/>
              <a:buChar char="•"/>
            </a:pPr>
            <a:r>
              <a:rPr lang="en-US" sz="1961" strike="sngStrike" dirty="0">
                <a:gradFill>
                  <a:gsLst>
                    <a:gs pos="2917">
                      <a:srgbClr val="434343"/>
                    </a:gs>
                    <a:gs pos="30000">
                      <a:srgbClr val="434343"/>
                    </a:gs>
                  </a:gsLst>
                  <a:lin ang="5400000" scaled="0"/>
                </a:gradFill>
                <a:latin typeface="Segoe UI Light"/>
              </a:rPr>
              <a:t>Development</a:t>
            </a:r>
          </a:p>
          <a:p>
            <a:pPr marL="336145" indent="-336145">
              <a:lnSpc>
                <a:spcPct val="90000"/>
              </a:lnSpc>
              <a:spcAft>
                <a:spcPts val="588"/>
              </a:spcAft>
              <a:buFont typeface="Arial" panose="020B0604020202020204" pitchFamily="34" charset="0"/>
              <a:buChar char="•"/>
            </a:pPr>
            <a:r>
              <a:rPr lang="en-US" sz="1961" strike="sngStrike" dirty="0">
                <a:gradFill>
                  <a:gsLst>
                    <a:gs pos="2917">
                      <a:srgbClr val="434343"/>
                    </a:gs>
                    <a:gs pos="30000">
                      <a:srgbClr val="434343"/>
                    </a:gs>
                  </a:gsLst>
                  <a:lin ang="5400000" scaled="0"/>
                </a:gradFill>
                <a:latin typeface="Segoe UI Light"/>
              </a:rPr>
              <a:t>Costs</a:t>
            </a:r>
          </a:p>
          <a:p>
            <a:pPr marL="336145" indent="-336145">
              <a:lnSpc>
                <a:spcPct val="90000"/>
              </a:lnSpc>
              <a:spcAft>
                <a:spcPts val="588"/>
              </a:spcAft>
              <a:buFont typeface="Arial" panose="020B0604020202020204" pitchFamily="34" charset="0"/>
              <a:buChar char="•"/>
            </a:pPr>
            <a:r>
              <a:rPr lang="en-US" sz="1961" strike="sngStrike" dirty="0">
                <a:gradFill>
                  <a:gsLst>
                    <a:gs pos="2917">
                      <a:srgbClr val="434343"/>
                    </a:gs>
                    <a:gs pos="30000">
                      <a:srgbClr val="434343"/>
                    </a:gs>
                  </a:gsLst>
                  <a:lin ang="5400000" scaled="0"/>
                </a:gradFill>
                <a:latin typeface="Segoe UI Ligh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308189" y="3243063"/>
            <a:ext cx="2614572" cy="1591189"/>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6394808" y="3877213"/>
            <a:ext cx="2913381" cy="4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AD6FA9-23B2-4CED-905C-20C063242354}"/>
              </a:ext>
            </a:extLst>
          </p:cNvPr>
          <p:cNvSpPr txBox="1"/>
          <p:nvPr/>
        </p:nvSpPr>
        <p:spPr>
          <a:xfrm>
            <a:off x="3705534" y="4773637"/>
            <a:ext cx="3735103"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gradFill>
                  <a:gsLst>
                    <a:gs pos="2917">
                      <a:srgbClr val="434343"/>
                    </a:gs>
                    <a:gs pos="30000">
                      <a:srgbClr val="434343"/>
                    </a:gs>
                  </a:gsLst>
                  <a:lin ang="5400000" scaled="0"/>
                </a:gradFill>
                <a:latin typeface="Segoe UI Light"/>
              </a:rPr>
              <a:t>Cognitive Search Pipeline</a:t>
            </a:r>
            <a:endParaRPr lang="en-US" sz="1961" strike="sngStrike" dirty="0">
              <a:gradFill>
                <a:gsLst>
                  <a:gs pos="2917">
                    <a:srgbClr val="434343"/>
                  </a:gs>
                  <a:gs pos="30000">
                    <a:srgbClr val="434343"/>
                  </a:gs>
                </a:gsLst>
                <a:lin ang="5400000" scaled="0"/>
              </a:gradFill>
              <a:latin typeface="Segoe UI Light"/>
            </a:endParaRPr>
          </a:p>
        </p:txBody>
      </p:sp>
      <p:sp>
        <p:nvSpPr>
          <p:cNvPr id="21" name="TextBox 20">
            <a:extLst>
              <a:ext uri="{FF2B5EF4-FFF2-40B4-BE49-F238E27FC236}">
                <a16:creationId xmlns:a16="http://schemas.microsoft.com/office/drawing/2014/main" id="{46C48BB5-1859-4B2E-9584-849D05BE1900}"/>
              </a:ext>
            </a:extLst>
          </p:cNvPr>
          <p:cNvSpPr txBox="1"/>
          <p:nvPr/>
        </p:nvSpPr>
        <p:spPr>
          <a:xfrm>
            <a:off x="9606997" y="4866669"/>
            <a:ext cx="2459825" cy="1288371"/>
          </a:xfrm>
          <a:prstGeom prst="rect">
            <a:avLst/>
          </a:prstGeom>
          <a:noFill/>
        </p:spPr>
        <p:txBody>
          <a:bodyPr wrap="square" lIns="179285" tIns="143428" rIns="179285" bIns="143428" rtlCol="0">
            <a:spAutoFit/>
          </a:bodyPr>
          <a:lstStyle/>
          <a:p>
            <a:pPr>
              <a:lnSpc>
                <a:spcPct val="90000"/>
              </a:lnSpc>
              <a:spcAft>
                <a:spcPts val="588"/>
              </a:spcAft>
            </a:pPr>
            <a:r>
              <a:rPr lang="en-US" sz="2353" b="1" dirty="0">
                <a:gradFill>
                  <a:gsLst>
                    <a:gs pos="2917">
                      <a:srgbClr val="434343"/>
                    </a:gs>
                    <a:gs pos="30000">
                      <a:srgbClr val="434343"/>
                    </a:gs>
                  </a:gsLst>
                  <a:lin ang="5400000" scaled="0"/>
                </a:gradFill>
                <a:latin typeface="Segoe UI Light"/>
              </a:rPr>
              <a:t>Portal, Azure Search APIs</a:t>
            </a:r>
          </a:p>
          <a:p>
            <a:pPr>
              <a:lnSpc>
                <a:spcPct val="90000"/>
              </a:lnSpc>
              <a:spcAft>
                <a:spcPts val="588"/>
              </a:spcAft>
            </a:pPr>
            <a:endParaRPr lang="en-US" sz="1961" strike="sngStrike" dirty="0">
              <a:gradFill>
                <a:gsLst>
                  <a:gs pos="2917">
                    <a:srgbClr val="434343"/>
                  </a:gs>
                  <a:gs pos="30000">
                    <a:srgbClr val="434343"/>
                  </a:gs>
                </a:gsLst>
                <a:lin ang="5400000" scaled="0"/>
              </a:gradFill>
              <a:latin typeface="Segoe UI Light"/>
            </a:endParaRPr>
          </a:p>
        </p:txBody>
      </p:sp>
    </p:spTree>
    <p:extLst>
      <p:ext uri="{BB962C8B-B14F-4D97-AF65-F5344CB8AC3E}">
        <p14:creationId xmlns:p14="http://schemas.microsoft.com/office/powerpoint/2010/main" val="28548191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69242" y="298302"/>
            <a:ext cx="5378548" cy="751299"/>
          </a:xfrm>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4" name="Slide Number Placeholder 3">
            <a:extLst>
              <a:ext uri="{FF2B5EF4-FFF2-40B4-BE49-F238E27FC236}">
                <a16:creationId xmlns:a16="http://schemas.microsoft.com/office/drawing/2014/main" id="{3674BB60-F169-45EF-B55C-6F71D39376CE}"/>
              </a:ext>
            </a:extLst>
          </p:cNvPr>
          <p:cNvSpPr>
            <a:spLocks noGrp="1"/>
          </p:cNvSpPr>
          <p:nvPr>
            <p:ph type="sldNum" sz="quarter" idx="4"/>
          </p:nvPr>
        </p:nvSpPr>
        <p:spPr>
          <a:xfrm>
            <a:off x="343941" y="6471242"/>
            <a:ext cx="2844904" cy="364173"/>
          </a:xfrm>
        </p:spPr>
        <p:txBody>
          <a:bodyPr/>
          <a:lstStyle/>
          <a:p>
            <a:fld id="{0E05EA2D-13DB-4BA1-9DA1-8ED54A2EECC2}" type="slidenum">
              <a:rPr lang="en-US">
                <a:solidFill>
                  <a:srgbClr val="434343">
                    <a:tint val="75000"/>
                  </a:srgbClr>
                </a:solidFill>
                <a:latin typeface="Segoe UI"/>
              </a:rPr>
              <a:pPr/>
              <a:t>31</a:t>
            </a:fld>
            <a:endParaRPr lang="en-US">
              <a:solidFill>
                <a:srgbClr val="434343">
                  <a:tint val="75000"/>
                </a:srgbClr>
              </a:solidFill>
              <a:latin typeface="Segoe UI"/>
            </a:endParaRPr>
          </a:p>
        </p:txBody>
      </p:sp>
      <p:pic>
        <p:nvPicPr>
          <p:cNvPr id="7" name="Picture 6">
            <a:extLst>
              <a:ext uri="{FF2B5EF4-FFF2-40B4-BE49-F238E27FC236}">
                <a16:creationId xmlns:a16="http://schemas.microsoft.com/office/drawing/2014/main" id="{771ECED2-F4B0-4CA6-8099-F9769B1FF2F9}"/>
              </a:ext>
            </a:extLst>
          </p:cNvPr>
          <p:cNvPicPr>
            <a:picLocks noChangeAspect="1"/>
          </p:cNvPicPr>
          <p:nvPr/>
        </p:nvPicPr>
        <p:blipFill>
          <a:blip r:embed="rId2"/>
          <a:stretch>
            <a:fillRect/>
          </a:stretch>
        </p:blipFill>
        <p:spPr>
          <a:xfrm>
            <a:off x="6170702" y="1486746"/>
            <a:ext cx="5852168" cy="4287616"/>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48326" y="1486747"/>
            <a:ext cx="5378548" cy="3880201"/>
          </a:xfrm>
          <a:prstGeom prst="rect">
            <a:avLst/>
          </a:prstGeom>
          <a:noFill/>
        </p:spPr>
        <p:txBody>
          <a:bodyPr wrap="square" lIns="179285" tIns="143428" rIns="179285" bIns="143428" rtlCol="0">
            <a:spAutoFit/>
          </a:bodyPr>
          <a:lstStyle/>
          <a:p>
            <a:pPr>
              <a:lnSpc>
                <a:spcPct val="90000"/>
              </a:lnSpc>
              <a:spcAft>
                <a:spcPts val="588"/>
              </a:spcAft>
            </a:pPr>
            <a:r>
              <a:rPr lang="en-US" sz="2745" dirty="0">
                <a:gradFill>
                  <a:gsLst>
                    <a:gs pos="2917">
                      <a:srgbClr val="434343"/>
                    </a:gs>
                    <a:gs pos="30000">
                      <a:srgbClr val="434343"/>
                    </a:gs>
                  </a:gsLst>
                  <a:lin ang="5400000" scaled="0"/>
                </a:gradFill>
                <a:latin typeface="Segoe UI Light"/>
              </a:rPr>
              <a:t>Supplement the indexes with:</a:t>
            </a:r>
          </a:p>
          <a:p>
            <a:pPr>
              <a:lnSpc>
                <a:spcPct val="90000"/>
              </a:lnSpc>
              <a:spcAft>
                <a:spcPts val="588"/>
              </a:spcAft>
            </a:pPr>
            <a:endParaRPr lang="en-US" sz="2353" dirty="0">
              <a:gradFill>
                <a:gsLst>
                  <a:gs pos="2917">
                    <a:srgbClr val="434343"/>
                  </a:gs>
                  <a:gs pos="30000">
                    <a:srgbClr val="434343"/>
                  </a:gs>
                </a:gsLst>
                <a:lin ang="5400000" scaled="0"/>
              </a:gradFill>
              <a:latin typeface="Segoe UI Light"/>
            </a:endParaRP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Light"/>
              </a:rPr>
              <a:t>Natural Language Processing</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Light"/>
              </a:rPr>
              <a:t>Custom Analyzers (50+ Languages)</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Light"/>
              </a:rPr>
              <a:t>Fuzzy Search</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Light"/>
              </a:rPr>
              <a:t>Filtered Search</a:t>
            </a:r>
          </a:p>
          <a:p>
            <a:pPr marL="336145" indent="-336145">
              <a:lnSpc>
                <a:spcPct val="90000"/>
              </a:lnSpc>
              <a:spcAft>
                <a:spcPts val="588"/>
              </a:spcAft>
              <a:buFont typeface="Arial" panose="020B0604020202020204" pitchFamily="34" charset="0"/>
              <a:buChar char="•"/>
            </a:pPr>
            <a:r>
              <a:rPr lang="en-US" sz="2353" dirty="0">
                <a:gradFill>
                  <a:gsLst>
                    <a:gs pos="2917">
                      <a:srgbClr val="434343"/>
                    </a:gs>
                    <a:gs pos="30000">
                      <a:srgbClr val="434343"/>
                    </a:gs>
                  </a:gsLst>
                  <a:lin ang="5400000" scaled="0"/>
                </a:gradFill>
                <a:latin typeface="Segoe UI Light"/>
              </a:rPr>
              <a:t>Scoring Profiles</a:t>
            </a:r>
          </a:p>
          <a:p>
            <a:pPr marL="336145" indent="-336145">
              <a:lnSpc>
                <a:spcPct val="90000"/>
              </a:lnSpc>
              <a:spcAft>
                <a:spcPts val="588"/>
              </a:spcAft>
              <a:buFont typeface="Arial" panose="020B0604020202020204" pitchFamily="34" charset="0"/>
              <a:buChar char="•"/>
            </a:pPr>
            <a:r>
              <a:rPr lang="en-US" sz="2353" b="1" dirty="0">
                <a:solidFill>
                  <a:srgbClr val="FF0000"/>
                </a:solidFill>
                <a:latin typeface="Segoe UI Light"/>
              </a:rPr>
              <a:t>Autocomplete (new – June 2018)</a:t>
            </a:r>
          </a:p>
          <a:p>
            <a:pPr marL="336145" indent="-336145">
              <a:lnSpc>
                <a:spcPct val="90000"/>
              </a:lnSpc>
              <a:spcAft>
                <a:spcPts val="588"/>
              </a:spcAft>
              <a:buFont typeface="Arial" panose="020B0604020202020204" pitchFamily="34" charset="0"/>
              <a:buChar char="•"/>
            </a:pPr>
            <a:r>
              <a:rPr lang="en-US" sz="2353" b="1" dirty="0">
                <a:solidFill>
                  <a:srgbClr val="FF0000"/>
                </a:solidFill>
                <a:latin typeface="Segoe UI Light"/>
              </a:rPr>
              <a:t>Synonymous (new – June 2018)</a:t>
            </a:r>
          </a:p>
        </p:txBody>
      </p:sp>
    </p:spTree>
    <p:extLst>
      <p:ext uri="{BB962C8B-B14F-4D97-AF65-F5344CB8AC3E}">
        <p14:creationId xmlns:p14="http://schemas.microsoft.com/office/powerpoint/2010/main" val="11149449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48326" y="1486748"/>
            <a:ext cx="9482778" cy="3252609"/>
          </a:xfrm>
          <a:prstGeom prst="rect">
            <a:avLst/>
          </a:prstGeom>
          <a:noFill/>
        </p:spPr>
        <p:txBody>
          <a:bodyPr wrap="square" lIns="179285" tIns="143428" rIns="179285" bIns="143428" rtlCol="0">
            <a:spAutoFit/>
          </a:bodyPr>
          <a:lstStyle/>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Results are </a:t>
            </a:r>
            <a:r>
              <a:rPr lang="en-US" sz="2745" b="1" dirty="0">
                <a:gradFill>
                  <a:gsLst>
                    <a:gs pos="2917">
                      <a:srgbClr val="434343"/>
                    </a:gs>
                    <a:gs pos="30000">
                      <a:srgbClr val="434343"/>
                    </a:gs>
                  </a:gsLst>
                  <a:lin ang="5400000" scaled="0"/>
                </a:gradFill>
                <a:latin typeface="Segoe UI Light"/>
              </a:rPr>
              <a:t>always </a:t>
            </a:r>
            <a:r>
              <a:rPr lang="en-US" sz="2745" dirty="0">
                <a:gradFill>
                  <a:gsLst>
                    <a:gs pos="2917">
                      <a:srgbClr val="434343"/>
                    </a:gs>
                    <a:gs pos="30000">
                      <a:srgbClr val="434343"/>
                    </a:gs>
                  </a:gsLst>
                  <a:lin ang="5400000" scaled="0"/>
                </a:gradFill>
                <a:latin typeface="Segoe UI Light"/>
              </a:rPr>
              <a:t>loaded into an Azure Search Index. But you can do extra Analytics: Create a Custom Skill to save the enriched metadata:</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CosmosDB</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Azure SQL json column</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Blob Storage</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Others</a:t>
            </a:r>
          </a:p>
        </p:txBody>
      </p:sp>
      <p:sp>
        <p:nvSpPr>
          <p:cNvPr id="6" name="Explosion: 8 Points 5">
            <a:extLst>
              <a:ext uri="{FF2B5EF4-FFF2-40B4-BE49-F238E27FC236}">
                <a16:creationId xmlns:a16="http://schemas.microsoft.com/office/drawing/2014/main" id="{5144988E-9077-423B-85CB-95E429801D22}"/>
              </a:ext>
            </a:extLst>
          </p:cNvPr>
          <p:cNvSpPr/>
          <p:nvPr/>
        </p:nvSpPr>
        <p:spPr bwMode="auto">
          <a:xfrm>
            <a:off x="5499543" y="2608171"/>
            <a:ext cx="5079741" cy="3500262"/>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Roadmap: Automatic export of the enriched metadata</a:t>
            </a:r>
          </a:p>
        </p:txBody>
      </p:sp>
    </p:spTree>
    <p:extLst>
      <p:ext uri="{BB962C8B-B14F-4D97-AF65-F5344CB8AC3E}">
        <p14:creationId xmlns:p14="http://schemas.microsoft.com/office/powerpoint/2010/main" val="3776116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48326" y="1486748"/>
            <a:ext cx="9482778" cy="4239255"/>
          </a:xfrm>
          <a:prstGeom prst="rect">
            <a:avLst/>
          </a:prstGeom>
          <a:noFill/>
        </p:spPr>
        <p:txBody>
          <a:bodyPr wrap="square" lIns="179285" tIns="143428" rIns="179285" bIns="143428" rtlCol="0">
            <a:spAutoFit/>
          </a:bodyPr>
          <a:lstStyle/>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Clear Business requirements</a:t>
            </a:r>
          </a:p>
          <a:p>
            <a:pPr>
              <a:lnSpc>
                <a:spcPct val="90000"/>
              </a:lnSpc>
              <a:spcAft>
                <a:spcPts val="588"/>
              </a:spcAft>
            </a:pPr>
            <a:endParaRPr lang="en-US" sz="2745" dirty="0">
              <a:gradFill>
                <a:gsLst>
                  <a:gs pos="2917">
                    <a:srgbClr val="434343"/>
                  </a:gs>
                  <a:gs pos="30000">
                    <a:srgbClr val="434343"/>
                  </a:gs>
                </a:gsLst>
                <a:lin ang="5400000" scaled="0"/>
              </a:gradFill>
              <a:latin typeface="Segoe UI Light"/>
            </a:endParaRPr>
          </a:p>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SQL Server on-prem is supported but not recommended</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Performance</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SQL Server open to the internet</a:t>
            </a:r>
          </a:p>
          <a:p>
            <a:pPr marL="905377" lvl="1" indent="-448193">
              <a:lnSpc>
                <a:spcPct val="90000"/>
              </a:lnSpc>
              <a:spcAft>
                <a:spcPts val="588"/>
              </a:spcAft>
              <a:buFont typeface="Arial" panose="020B0604020202020204" pitchFamily="34" charset="0"/>
              <a:buChar char="•"/>
            </a:pPr>
            <a:r>
              <a:rPr lang="en-US" sz="2745" b="1" dirty="0">
                <a:gradFill>
                  <a:gsLst>
                    <a:gs pos="2917">
                      <a:srgbClr val="434343"/>
                    </a:gs>
                    <a:gs pos="30000">
                      <a:srgbClr val="434343"/>
                    </a:gs>
                  </a:gsLst>
                  <a:lin ang="5400000" scaled="0"/>
                </a:gradFill>
                <a:latin typeface="Segoe UI Light"/>
              </a:rPr>
              <a:t>Use ADF to copy data to Azure</a:t>
            </a:r>
          </a:p>
          <a:p>
            <a:pPr lvl="1">
              <a:lnSpc>
                <a:spcPct val="90000"/>
              </a:lnSpc>
              <a:spcAft>
                <a:spcPts val="588"/>
              </a:spcAft>
            </a:pPr>
            <a:endParaRPr lang="en-US" sz="2745" b="1" dirty="0">
              <a:gradFill>
                <a:gsLst>
                  <a:gs pos="2917">
                    <a:srgbClr val="434343"/>
                  </a:gs>
                  <a:gs pos="30000">
                    <a:srgbClr val="434343"/>
                  </a:gs>
                </a:gsLst>
                <a:lin ang="5400000" scaled="0"/>
              </a:gradFill>
              <a:latin typeface="Segoe UI Light"/>
            </a:endParaRPr>
          </a:p>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Co-locate the Azure Search Service with your data: Costs, Latency</a:t>
            </a:r>
          </a:p>
        </p:txBody>
      </p:sp>
    </p:spTree>
    <p:extLst>
      <p:ext uri="{BB962C8B-B14F-4D97-AF65-F5344CB8AC3E}">
        <p14:creationId xmlns:p14="http://schemas.microsoft.com/office/powerpoint/2010/main" val="34093112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48326" y="1486747"/>
            <a:ext cx="10603309" cy="4770293"/>
          </a:xfrm>
          <a:prstGeom prst="rect">
            <a:avLst/>
          </a:prstGeom>
          <a:noFill/>
        </p:spPr>
        <p:txBody>
          <a:bodyPr wrap="square" lIns="179285" tIns="143428" rIns="179285" bIns="143428" rtlCol="0">
            <a:spAutoFit/>
          </a:bodyPr>
          <a:lstStyle/>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Leverage Azure Free Account and Azure Search Free Tier</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50 MB</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5 Cognitive Skills, 3 Indexes</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Keep it up and running – demo in minutes with clients own data</a:t>
            </a:r>
          </a:p>
          <a:p>
            <a:pPr marL="905377" lvl="1" indent="-448193">
              <a:lnSpc>
                <a:spcPct val="90000"/>
              </a:lnSpc>
              <a:spcAft>
                <a:spcPts val="588"/>
              </a:spcAft>
              <a:buFont typeface="Arial" panose="020B0604020202020204" pitchFamily="34" charset="0"/>
              <a:buChar char="•"/>
            </a:pPr>
            <a:endParaRPr lang="en-US" sz="2745" dirty="0">
              <a:gradFill>
                <a:gsLst>
                  <a:gs pos="2917">
                    <a:srgbClr val="434343"/>
                  </a:gs>
                  <a:gs pos="30000">
                    <a:srgbClr val="434343"/>
                  </a:gs>
                </a:gsLst>
                <a:lin ang="5400000" scaled="0"/>
              </a:gradFill>
              <a:latin typeface="Segoe UI Light"/>
            </a:endParaRPr>
          </a:p>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Security Trimming to filter content based on user identity</a:t>
            </a:r>
          </a:p>
          <a:p>
            <a:pPr>
              <a:lnSpc>
                <a:spcPct val="90000"/>
              </a:lnSpc>
              <a:spcAft>
                <a:spcPts val="588"/>
              </a:spcAft>
            </a:pPr>
            <a:endParaRPr lang="en-US" sz="2745" dirty="0">
              <a:gradFill>
                <a:gsLst>
                  <a:gs pos="2917">
                    <a:srgbClr val="434343"/>
                  </a:gs>
                  <a:gs pos="30000">
                    <a:srgbClr val="434343"/>
                  </a:gs>
                </a:gsLst>
                <a:lin ang="5400000" scaled="0"/>
              </a:gradFill>
              <a:latin typeface="Segoe UI Light"/>
            </a:endParaRPr>
          </a:p>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Multiple Indexes for the same dataset may be required</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Ranking, languages, filters…</a:t>
            </a:r>
          </a:p>
          <a:p>
            <a:pPr marL="905377" lvl="1" indent="-448193">
              <a:lnSpc>
                <a:spcPct val="90000"/>
              </a:lnSpc>
              <a:spcAft>
                <a:spcPts val="588"/>
              </a:spcAft>
              <a:buFont typeface="Arial" panose="020B0604020202020204" pitchFamily="34" charset="0"/>
              <a:buChar char="•"/>
            </a:pPr>
            <a:endParaRPr lang="en-US" sz="2745" dirty="0">
              <a:gradFill>
                <a:gsLst>
                  <a:gs pos="2917">
                    <a:srgbClr val="434343"/>
                  </a:gs>
                  <a:gs pos="30000">
                    <a:srgbClr val="434343"/>
                  </a:gs>
                </a:gsLst>
                <a:lin ang="5400000" scaled="0"/>
              </a:gradFill>
              <a:latin typeface="Segoe UI Light"/>
            </a:endParaRPr>
          </a:p>
        </p:txBody>
      </p:sp>
    </p:spTree>
    <p:extLst>
      <p:ext uri="{BB962C8B-B14F-4D97-AF65-F5344CB8AC3E}">
        <p14:creationId xmlns:p14="http://schemas.microsoft.com/office/powerpoint/2010/main" val="17162862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48326" y="1486747"/>
            <a:ext cx="10603309" cy="2872435"/>
          </a:xfrm>
          <a:prstGeom prst="rect">
            <a:avLst/>
          </a:prstGeom>
          <a:noFill/>
        </p:spPr>
        <p:txBody>
          <a:bodyPr wrap="square" lIns="179285" tIns="143428" rIns="179285" bIns="143428" rtlCol="0">
            <a:spAutoFit/>
          </a:bodyPr>
          <a:lstStyle/>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Incremental Updates for new files (portal or command line)</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On Demand</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File Watch</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Schedule</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Execution Overlap: The schedule essentially tells the indexer to proceed where it left off at the next hour.</a:t>
            </a:r>
          </a:p>
        </p:txBody>
      </p:sp>
    </p:spTree>
    <p:extLst>
      <p:ext uri="{BB962C8B-B14F-4D97-AF65-F5344CB8AC3E}">
        <p14:creationId xmlns:p14="http://schemas.microsoft.com/office/powerpoint/2010/main" val="40049852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48326" y="1486746"/>
            <a:ext cx="10603309" cy="5204779"/>
          </a:xfrm>
          <a:prstGeom prst="rect">
            <a:avLst/>
          </a:prstGeom>
          <a:noFill/>
        </p:spPr>
        <p:txBody>
          <a:bodyPr wrap="square" lIns="179285" tIns="143428" rIns="179285" bIns="143428" rtlCol="0">
            <a:spAutoFit/>
          </a:bodyPr>
          <a:lstStyle/>
          <a:p>
            <a:pPr marL="448193" indent="-448193">
              <a:lnSpc>
                <a:spcPct val="90000"/>
              </a:lnSpc>
              <a:spcAft>
                <a:spcPts val="588"/>
              </a:spcAft>
              <a:buFont typeface="Arial" panose="020B0604020202020204" pitchFamily="34" charset="0"/>
              <a:buChar char="•"/>
            </a:pPr>
            <a:r>
              <a:rPr lang="en-US" sz="3137" dirty="0">
                <a:gradFill>
                  <a:gsLst>
                    <a:gs pos="2917">
                      <a:srgbClr val="434343"/>
                    </a:gs>
                    <a:gs pos="30000">
                      <a:srgbClr val="434343"/>
                    </a:gs>
                  </a:gsLst>
                  <a:lin ang="5400000" scaled="0"/>
                </a:gradFill>
                <a:latin typeface="Segoe UI Light"/>
              </a:rPr>
              <a:t>Troubleshooting</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Start with a small dataset</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Make Sure your credentials are correct</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See what works even if there are some failures</a:t>
            </a:r>
          </a:p>
          <a:p>
            <a:pPr marL="1362560" lvl="2"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Check Status</a:t>
            </a:r>
          </a:p>
          <a:p>
            <a:pPr marL="1362560" lvl="2"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Error Parameters</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Enriched documents under the hood: saving the raw transformations into the index</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Free and basic tears have limits for document sizes</a:t>
            </a:r>
          </a:p>
          <a:p>
            <a:pPr marL="905377" lvl="1"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Parallel Indexing</a:t>
            </a:r>
          </a:p>
          <a:p>
            <a:pPr marL="905377" lvl="1" indent="-448193">
              <a:lnSpc>
                <a:spcPct val="90000"/>
              </a:lnSpc>
              <a:spcAft>
                <a:spcPts val="588"/>
              </a:spcAft>
              <a:buFont typeface="Arial" panose="020B0604020202020204" pitchFamily="34" charset="0"/>
              <a:buChar char="•"/>
            </a:pPr>
            <a:r>
              <a:rPr lang="en-US" sz="2745">
                <a:gradFill>
                  <a:gsLst>
                    <a:gs pos="2917">
                      <a:srgbClr val="434343"/>
                    </a:gs>
                    <a:gs pos="30000">
                      <a:srgbClr val="434343"/>
                    </a:gs>
                  </a:gsLst>
                  <a:lin ang="5400000" scaled="0"/>
                </a:gradFill>
                <a:latin typeface="Segoe UI Light"/>
              </a:rPr>
              <a:t>Maximum runtime</a:t>
            </a:r>
            <a:endParaRPr lang="en-US" sz="2745" dirty="0">
              <a:gradFill>
                <a:gsLst>
                  <a:gs pos="2917">
                    <a:srgbClr val="434343"/>
                  </a:gs>
                  <a:gs pos="30000">
                    <a:srgbClr val="434343"/>
                  </a:gs>
                </a:gsLst>
                <a:lin ang="5400000" scaled="0"/>
              </a:gradFill>
              <a:latin typeface="Segoe UI Light"/>
            </a:endParaRPr>
          </a:p>
        </p:txBody>
      </p:sp>
    </p:spTree>
    <p:extLst>
      <p:ext uri="{BB962C8B-B14F-4D97-AF65-F5344CB8AC3E}">
        <p14:creationId xmlns:p14="http://schemas.microsoft.com/office/powerpoint/2010/main" val="7695510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69242" y="298302"/>
            <a:ext cx="5378548" cy="751299"/>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3" name="Picture 2">
            <a:extLst>
              <a:ext uri="{FF2B5EF4-FFF2-40B4-BE49-F238E27FC236}">
                <a16:creationId xmlns:a16="http://schemas.microsoft.com/office/drawing/2014/main" id="{E44CC6EE-05BE-4AC2-A45F-879172432E29}"/>
              </a:ext>
            </a:extLst>
          </p:cNvPr>
          <p:cNvPicPr>
            <a:picLocks noChangeAspect="1"/>
          </p:cNvPicPr>
          <p:nvPr/>
        </p:nvPicPr>
        <p:blipFill>
          <a:blip r:embed="rId2"/>
          <a:stretch>
            <a:fillRect/>
          </a:stretch>
        </p:blipFill>
        <p:spPr>
          <a:xfrm>
            <a:off x="2958513" y="963832"/>
            <a:ext cx="9126893" cy="5392682"/>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48326" y="1486746"/>
            <a:ext cx="4776547" cy="2492259"/>
          </a:xfrm>
          <a:prstGeom prst="rect">
            <a:avLst/>
          </a:prstGeom>
          <a:noFill/>
        </p:spPr>
        <p:txBody>
          <a:bodyPr wrap="square" lIns="179285" tIns="143428" rIns="179285" bIns="143428" rtlCol="0">
            <a:spAutoFit/>
          </a:bodyPr>
          <a:lstStyle/>
          <a:p>
            <a:pPr>
              <a:lnSpc>
                <a:spcPct val="90000"/>
              </a:lnSpc>
              <a:spcAft>
                <a:spcPts val="588"/>
              </a:spcAft>
            </a:pPr>
            <a:r>
              <a:rPr lang="en-US" sz="2745" dirty="0">
                <a:gradFill>
                  <a:gsLst>
                    <a:gs pos="2917">
                      <a:srgbClr val="434343"/>
                    </a:gs>
                    <a:gs pos="30000">
                      <a:srgbClr val="434343"/>
                    </a:gs>
                  </a:gsLst>
                  <a:lin ang="5400000" scaled="0"/>
                </a:gradFill>
                <a:latin typeface="Segoe UI Light"/>
              </a:rPr>
              <a:t>End to End Solutions</a:t>
            </a:r>
          </a:p>
          <a:p>
            <a:pPr>
              <a:lnSpc>
                <a:spcPct val="90000"/>
              </a:lnSpc>
              <a:spcAft>
                <a:spcPts val="588"/>
              </a:spcAft>
            </a:pPr>
            <a:endParaRPr lang="en-US" sz="2745" dirty="0">
              <a:gradFill>
                <a:gsLst>
                  <a:gs pos="2917">
                    <a:srgbClr val="434343"/>
                  </a:gs>
                  <a:gs pos="30000">
                    <a:srgbClr val="434343"/>
                  </a:gs>
                </a:gsLst>
                <a:lin ang="5400000" scaled="0"/>
              </a:gradFill>
              <a:latin typeface="Segoe UI Light"/>
            </a:endParaRPr>
          </a:p>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.NET SDK</a:t>
            </a:r>
          </a:p>
          <a:p>
            <a:pPr marL="448193" indent="-448193">
              <a:lnSpc>
                <a:spcPct val="90000"/>
              </a:lnSpc>
              <a:spcAft>
                <a:spcPts val="588"/>
              </a:spcAft>
              <a:buFont typeface="Arial" panose="020B0604020202020204" pitchFamily="34" charset="0"/>
              <a:buChar char="•"/>
            </a:pPr>
            <a:r>
              <a:rPr lang="en-US" sz="2745" dirty="0">
                <a:gradFill>
                  <a:gsLst>
                    <a:gs pos="2917">
                      <a:srgbClr val="434343"/>
                    </a:gs>
                    <a:gs pos="30000">
                      <a:srgbClr val="434343"/>
                    </a:gs>
                  </a:gsLst>
                  <a:lin ang="5400000" scaled="0"/>
                </a:gradFill>
                <a:latin typeface="Segoe UI Light"/>
              </a:rPr>
              <a:t>REST API</a:t>
            </a:r>
          </a:p>
          <a:p>
            <a:pPr marL="448193" indent="-448193">
              <a:lnSpc>
                <a:spcPct val="90000"/>
              </a:lnSpc>
              <a:spcAft>
                <a:spcPts val="588"/>
              </a:spcAft>
              <a:buFont typeface="Arial" panose="020B0604020202020204" pitchFamily="34" charset="0"/>
              <a:buChar char="•"/>
            </a:pPr>
            <a:r>
              <a:rPr lang="en-US" sz="2745" b="1" dirty="0">
                <a:gradFill>
                  <a:gsLst>
                    <a:gs pos="2917">
                      <a:srgbClr val="434343"/>
                    </a:gs>
                    <a:gs pos="30000">
                      <a:srgbClr val="434343"/>
                    </a:gs>
                  </a:gsLst>
                  <a:lin ang="5400000" scaled="0"/>
                </a:gradFill>
                <a:latin typeface="Segoe UI Light"/>
              </a:rPr>
              <a:t>BOT + LUIS</a:t>
            </a:r>
          </a:p>
        </p:txBody>
      </p:sp>
    </p:spTree>
    <p:extLst>
      <p:ext uri="{BB962C8B-B14F-4D97-AF65-F5344CB8AC3E}">
        <p14:creationId xmlns:p14="http://schemas.microsoft.com/office/powerpoint/2010/main" val="486952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Demos – Cognitive Search</a:t>
            </a:r>
          </a:p>
        </p:txBody>
      </p:sp>
      <p:sp>
        <p:nvSpPr>
          <p:cNvPr id="5" name="TextBox 4">
            <a:extLst>
              <a:ext uri="{FF2B5EF4-FFF2-40B4-BE49-F238E27FC236}">
                <a16:creationId xmlns:a16="http://schemas.microsoft.com/office/drawing/2014/main" id="{020DF866-26B5-451C-B088-FC1661F6C036}"/>
              </a:ext>
            </a:extLst>
          </p:cNvPr>
          <p:cNvSpPr txBox="1"/>
          <p:nvPr/>
        </p:nvSpPr>
        <p:spPr>
          <a:xfrm>
            <a:off x="269241" y="1224875"/>
            <a:ext cx="7117913" cy="5720731"/>
          </a:xfrm>
          <a:prstGeom prst="rect">
            <a:avLst/>
          </a:prstGeom>
          <a:noFill/>
        </p:spPr>
        <p:txBody>
          <a:bodyPr wrap="none" lIns="179285" tIns="143428" rIns="179285" bIns="143428" rtlCol="0">
            <a:spAutoFit/>
          </a:bodyPr>
          <a:lstStyle/>
          <a:p>
            <a:r>
              <a:rPr lang="en-US" sz="2353" dirty="0">
                <a:solidFill>
                  <a:srgbClr val="434343"/>
                </a:solidFill>
                <a:latin typeface="Segoe UI"/>
              </a:rPr>
              <a:t>Enrichment Pipeline</a:t>
            </a:r>
          </a:p>
          <a:p>
            <a:r>
              <a:rPr lang="en-US" sz="2353" dirty="0">
                <a:solidFill>
                  <a:srgbClr val="434343"/>
                </a:solidFill>
                <a:latin typeface="Segoe UI"/>
                <a:hlinkClick r:id="rId3"/>
              </a:rPr>
              <a:t>https://text-analytics-demo-dev.azurewebsites.net/</a:t>
            </a:r>
            <a:endParaRPr lang="en-US" sz="2353" dirty="0">
              <a:solidFill>
                <a:srgbClr val="434343"/>
              </a:solidFill>
              <a:latin typeface="Segoe UI"/>
            </a:endParaRPr>
          </a:p>
          <a:p>
            <a:endParaRPr lang="en-US" sz="2353" dirty="0">
              <a:solidFill>
                <a:srgbClr val="434343"/>
              </a:solidFill>
              <a:latin typeface="Segoe UI"/>
            </a:endParaRPr>
          </a:p>
          <a:p>
            <a:r>
              <a:rPr lang="en-US" sz="2353" dirty="0">
                <a:solidFill>
                  <a:srgbClr val="434343"/>
                </a:solidFill>
                <a:latin typeface="Segoe UI"/>
              </a:rPr>
              <a:t>JFK Files</a:t>
            </a:r>
          </a:p>
          <a:p>
            <a:r>
              <a:rPr lang="en-US" sz="2353" dirty="0">
                <a:solidFill>
                  <a:srgbClr val="434343"/>
                </a:solidFill>
                <a:latin typeface="Segoe UI"/>
                <a:hlinkClick r:id="rId4"/>
              </a:rPr>
              <a:t>https://jfk-demo.azurewebsites.net/</a:t>
            </a:r>
            <a:endParaRPr lang="en-US" sz="2353" dirty="0">
              <a:solidFill>
                <a:srgbClr val="434343"/>
              </a:solidFill>
              <a:latin typeface="Segoe UI"/>
            </a:endParaRPr>
          </a:p>
          <a:p>
            <a:endParaRPr lang="en-US" sz="2353" dirty="0">
              <a:solidFill>
                <a:srgbClr val="434343"/>
              </a:solidFill>
              <a:latin typeface="Segoe UI"/>
            </a:endParaRPr>
          </a:p>
          <a:p>
            <a:r>
              <a:rPr lang="en-US" sz="2353" dirty="0">
                <a:solidFill>
                  <a:srgbClr val="434343"/>
                </a:solidFill>
                <a:latin typeface="Segoe UI"/>
              </a:rPr>
              <a:t>Business Documents Demo - Wolters Kluwer</a:t>
            </a:r>
          </a:p>
          <a:p>
            <a:r>
              <a:rPr lang="en-US" sz="2353" dirty="0">
                <a:solidFill>
                  <a:srgbClr val="434343"/>
                </a:solidFill>
                <a:latin typeface="Segoe UI"/>
                <a:hlinkClick r:id="rId5"/>
              </a:rPr>
              <a:t>https://wolterskluwereap.azurewebsites.net/</a:t>
            </a:r>
            <a:endParaRPr lang="en-US" sz="2353" dirty="0">
              <a:solidFill>
                <a:srgbClr val="434343"/>
              </a:solidFill>
              <a:latin typeface="Segoe UI"/>
            </a:endParaRPr>
          </a:p>
          <a:p>
            <a:endParaRPr lang="en-US" sz="2353" dirty="0">
              <a:solidFill>
                <a:srgbClr val="434343"/>
              </a:solidFill>
              <a:latin typeface="Segoe UI"/>
            </a:endParaRPr>
          </a:p>
          <a:p>
            <a:r>
              <a:rPr lang="en-US" sz="2353" dirty="0">
                <a:solidFill>
                  <a:srgbClr val="434343"/>
                </a:solidFill>
                <a:latin typeface="Segoe UI"/>
              </a:rPr>
              <a:t>Oil &amp; Gas Demo - Exxon Mobile</a:t>
            </a:r>
          </a:p>
          <a:p>
            <a:r>
              <a:rPr lang="en-US" sz="2353" dirty="0">
                <a:solidFill>
                  <a:srgbClr val="434343"/>
                </a:solidFill>
                <a:latin typeface="Segoe UI"/>
                <a:hlinkClick r:id="rId6"/>
              </a:rPr>
              <a:t>http://seismicsearch.azurewebsites.net/</a:t>
            </a:r>
            <a:endParaRPr lang="en-US" sz="2353" dirty="0">
              <a:solidFill>
                <a:srgbClr val="434343"/>
              </a:solidFill>
              <a:latin typeface="Segoe UI"/>
            </a:endParaRPr>
          </a:p>
          <a:p>
            <a:endParaRPr lang="en-US" sz="2353" dirty="0">
              <a:solidFill>
                <a:srgbClr val="434343"/>
              </a:solidFill>
              <a:latin typeface="Segoe UI"/>
            </a:endParaRPr>
          </a:p>
          <a:p>
            <a:r>
              <a:rPr lang="en-US" sz="2353" dirty="0">
                <a:solidFill>
                  <a:srgbClr val="434343"/>
                </a:solidFill>
                <a:latin typeface="Segoe UI"/>
              </a:rPr>
              <a:t>Healthcare - CTakes</a:t>
            </a:r>
          </a:p>
          <a:p>
            <a:r>
              <a:rPr lang="en-US" sz="2353" dirty="0">
                <a:solidFill>
                  <a:srgbClr val="434343"/>
                </a:solidFill>
                <a:latin typeface="Segoe UI"/>
                <a:hlinkClick r:id="rId7"/>
              </a:rPr>
              <a:t>http://webmedsearch.azurewebsites.net/</a:t>
            </a:r>
            <a:endParaRPr lang="en-US" sz="2353" dirty="0">
              <a:solidFill>
                <a:srgbClr val="434343"/>
              </a:solidFill>
              <a:latin typeface="Segoe UI"/>
            </a:endParaRPr>
          </a:p>
          <a:p>
            <a:endParaRPr lang="en-US" sz="2353" dirty="0">
              <a:solidFill>
                <a:srgbClr val="434343"/>
              </a:solidFill>
              <a:latin typeface="Segoe UI"/>
            </a:endParaRPr>
          </a:p>
        </p:txBody>
      </p:sp>
    </p:spTree>
    <p:extLst>
      <p:ext uri="{BB962C8B-B14F-4D97-AF65-F5344CB8AC3E}">
        <p14:creationId xmlns:p14="http://schemas.microsoft.com/office/powerpoint/2010/main" val="33741368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Additional Resources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69552" y="1354489"/>
            <a:ext cx="10084779" cy="4924174"/>
          </a:xfrm>
          <a:prstGeom prst="rect">
            <a:avLst/>
          </a:prstGeom>
          <a:noFill/>
        </p:spPr>
        <p:txBody>
          <a:bodyPr wrap="square" lIns="179285" tIns="143428" rIns="179285" bIns="143428" rtlCol="0">
            <a:spAutoFit/>
          </a:bodyPr>
          <a:lstStyle/>
          <a:p>
            <a:pPr>
              <a:lnSpc>
                <a:spcPct val="90000"/>
              </a:lnSpc>
              <a:spcAft>
                <a:spcPts val="588"/>
              </a:spcAft>
            </a:pPr>
            <a:r>
              <a:rPr lang="en-US" sz="4313" dirty="0">
                <a:gradFill>
                  <a:gsLst>
                    <a:gs pos="2917">
                      <a:srgbClr val="434343"/>
                    </a:gs>
                    <a:gs pos="30000">
                      <a:srgbClr val="434343"/>
                    </a:gs>
                  </a:gsLst>
                  <a:lin ang="5400000" scaled="0"/>
                </a:gradFill>
                <a:latin typeface="Segoe UI"/>
                <a:hlinkClick r:id="rId3"/>
              </a:rPr>
              <a:t>http://aka.ms/LearnAI-trainings</a:t>
            </a:r>
            <a:r>
              <a:rPr lang="en-US" sz="4313" dirty="0">
                <a:gradFill>
                  <a:gsLst>
                    <a:gs pos="2917">
                      <a:srgbClr val="434343"/>
                    </a:gs>
                    <a:gs pos="30000">
                      <a:srgbClr val="434343"/>
                    </a:gs>
                  </a:gsLst>
                  <a:lin ang="5400000" scaled="0"/>
                </a:gradFill>
                <a:latin typeface="Segoe UI"/>
              </a:rPr>
              <a:t>   </a:t>
            </a:r>
          </a:p>
          <a:p>
            <a:pPr>
              <a:lnSpc>
                <a:spcPct val="90000"/>
              </a:lnSpc>
              <a:spcAft>
                <a:spcPts val="588"/>
              </a:spcAft>
            </a:pPr>
            <a:endParaRPr lang="en-US" sz="4313" dirty="0">
              <a:gradFill>
                <a:gsLst>
                  <a:gs pos="2917">
                    <a:srgbClr val="434343"/>
                  </a:gs>
                  <a:gs pos="30000">
                    <a:srgbClr val="434343"/>
                  </a:gs>
                </a:gsLst>
                <a:lin ang="5400000" scaled="0"/>
              </a:gradFill>
              <a:latin typeface="Segoe UI"/>
            </a:endParaRPr>
          </a:p>
          <a:p>
            <a:pPr>
              <a:lnSpc>
                <a:spcPct val="90000"/>
              </a:lnSpc>
              <a:spcAft>
                <a:spcPts val="588"/>
              </a:spcAft>
            </a:pPr>
            <a:r>
              <a:rPr lang="en-US" sz="4313" dirty="0">
                <a:gradFill>
                  <a:gsLst>
                    <a:gs pos="2917">
                      <a:srgbClr val="434343"/>
                    </a:gs>
                    <a:gs pos="30000">
                      <a:srgbClr val="434343"/>
                    </a:gs>
                  </a:gsLst>
                  <a:lin ang="5400000" scaled="0"/>
                </a:gradFill>
                <a:latin typeface="Segoe UI"/>
                <a:hlinkClick r:id="rId4"/>
              </a:rPr>
              <a:t>http://aka.ms/LearnAI-csw</a:t>
            </a:r>
            <a:endParaRPr lang="en-US" sz="4313" dirty="0">
              <a:gradFill>
                <a:gsLst>
                  <a:gs pos="2917">
                    <a:srgbClr val="434343"/>
                  </a:gs>
                  <a:gs pos="30000">
                    <a:srgbClr val="434343"/>
                  </a:gs>
                </a:gsLst>
                <a:lin ang="5400000" scaled="0"/>
              </a:gradFill>
              <a:latin typeface="Segoe UI"/>
            </a:endParaRPr>
          </a:p>
          <a:p>
            <a:pPr>
              <a:lnSpc>
                <a:spcPct val="90000"/>
              </a:lnSpc>
              <a:spcAft>
                <a:spcPts val="588"/>
              </a:spcAft>
            </a:pPr>
            <a:endParaRPr lang="en-US" sz="4313" dirty="0">
              <a:gradFill>
                <a:gsLst>
                  <a:gs pos="2917">
                    <a:srgbClr val="434343"/>
                  </a:gs>
                  <a:gs pos="30000">
                    <a:srgbClr val="434343"/>
                  </a:gs>
                </a:gsLst>
                <a:lin ang="5400000" scaled="0"/>
              </a:gradFill>
              <a:latin typeface="Segoe UI"/>
            </a:endParaRPr>
          </a:p>
          <a:p>
            <a:pPr>
              <a:lnSpc>
                <a:spcPct val="90000"/>
              </a:lnSpc>
              <a:spcAft>
                <a:spcPts val="588"/>
              </a:spcAft>
            </a:pPr>
            <a:r>
              <a:rPr lang="en-US" sz="4313">
                <a:gradFill>
                  <a:gsLst>
                    <a:gs pos="2917">
                      <a:srgbClr val="434343"/>
                    </a:gs>
                    <a:gs pos="30000">
                      <a:srgbClr val="434343"/>
                    </a:gs>
                  </a:gsLst>
                  <a:lin ang="5400000" scaled="0"/>
                </a:gradFill>
                <a:latin typeface="Segoe UI"/>
                <a:hlinkClick r:id="rId5"/>
              </a:rPr>
              <a:t>http://aka.ms/LearnAI-kmb</a:t>
            </a:r>
            <a:r>
              <a:rPr lang="en-US" sz="4313">
                <a:gradFill>
                  <a:gsLst>
                    <a:gs pos="2917">
                      <a:srgbClr val="434343"/>
                    </a:gs>
                    <a:gs pos="30000">
                      <a:srgbClr val="434343"/>
                    </a:gs>
                  </a:gsLst>
                  <a:lin ang="5400000" scaled="0"/>
                </a:gradFill>
                <a:latin typeface="Segoe UI"/>
              </a:rPr>
              <a:t> </a:t>
            </a:r>
            <a:endParaRPr lang="en-US" sz="4313" dirty="0">
              <a:gradFill>
                <a:gsLst>
                  <a:gs pos="2917">
                    <a:srgbClr val="434343"/>
                  </a:gs>
                  <a:gs pos="30000">
                    <a:srgbClr val="434343"/>
                  </a:gs>
                </a:gsLst>
                <a:lin ang="5400000" scaled="0"/>
              </a:gradFill>
              <a:latin typeface="Segoe UI"/>
            </a:endParaRPr>
          </a:p>
          <a:p>
            <a:pPr>
              <a:lnSpc>
                <a:spcPct val="90000"/>
              </a:lnSpc>
              <a:spcAft>
                <a:spcPts val="588"/>
              </a:spcAft>
            </a:pPr>
            <a:endParaRPr lang="en-US" sz="4313" dirty="0">
              <a:gradFill>
                <a:gsLst>
                  <a:gs pos="2917">
                    <a:srgbClr val="434343"/>
                  </a:gs>
                  <a:gs pos="30000">
                    <a:srgbClr val="434343"/>
                  </a:gs>
                </a:gsLst>
                <a:lin ang="5400000" scaled="0"/>
              </a:gradFill>
              <a:latin typeface="Segoe UI"/>
            </a:endParaRPr>
          </a:p>
          <a:p>
            <a:pPr>
              <a:lnSpc>
                <a:spcPct val="90000"/>
              </a:lnSpc>
              <a:spcAft>
                <a:spcPts val="588"/>
              </a:spcAft>
            </a:pPr>
            <a:r>
              <a:rPr lang="en-US" sz="4313" dirty="0">
                <a:gradFill>
                  <a:gsLst>
                    <a:gs pos="2917">
                      <a:srgbClr val="434343"/>
                    </a:gs>
                    <a:gs pos="30000">
                      <a:srgbClr val="434343"/>
                    </a:gs>
                  </a:gsLst>
                  <a:lin ang="5400000" scaled="0"/>
                </a:gradFill>
                <a:latin typeface="Segoe UI"/>
                <a:hlinkClick r:id="rId6"/>
              </a:rPr>
              <a:t>http://aka.ms/LearnAI-links</a:t>
            </a:r>
            <a:r>
              <a:rPr lang="en-US" sz="4313" dirty="0">
                <a:gradFill>
                  <a:gsLst>
                    <a:gs pos="2917">
                      <a:srgbClr val="434343"/>
                    </a:gs>
                    <a:gs pos="30000">
                      <a:srgbClr val="434343"/>
                    </a:gs>
                  </a:gsLst>
                  <a:lin ang="5400000" scaled="0"/>
                </a:gradFill>
                <a:latin typeface="Segoe UI"/>
              </a:rPr>
              <a:t> </a:t>
            </a:r>
          </a:p>
        </p:txBody>
      </p:sp>
    </p:spTree>
    <p:extLst>
      <p:ext uri="{BB962C8B-B14F-4D97-AF65-F5344CB8AC3E}">
        <p14:creationId xmlns:p14="http://schemas.microsoft.com/office/powerpoint/2010/main" val="35337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9240" y="788110"/>
            <a:ext cx="11785385" cy="5447645"/>
          </a:xfrm>
          <a:prstGeom prst="rect">
            <a:avLst/>
          </a:prstGeom>
        </p:spPr>
        <p:txBody>
          <a:bodyPr wrap="square" numCol="1">
            <a:spAutoFit/>
          </a:bodyPr>
          <a:lstStyle/>
          <a:p>
            <a:pPr lvl="0">
              <a:defRPr/>
            </a:pPr>
            <a:endParaRPr lang="en-US" sz="3200" dirty="0">
              <a:solidFill>
                <a:srgbClr val="434343"/>
              </a:solidFill>
              <a:latin typeface="+mj-lt"/>
            </a:endParaRPr>
          </a:p>
          <a:p>
            <a:pPr marL="285767" lvl="0" indent="-285750">
              <a:buFont typeface="Arial" panose="020B0604020202020204" pitchFamily="34" charset="0"/>
              <a:buChar char="•"/>
              <a:defRPr/>
            </a:pPr>
            <a:r>
              <a:rPr lang="en-US" sz="3200" dirty="0">
                <a:solidFill>
                  <a:srgbClr val="434343"/>
                </a:solidFill>
                <a:latin typeface="+mj-lt"/>
              </a:rPr>
              <a:t>8:30-9: Recap, Cognitive Search Intro, and Lab Architecture</a:t>
            </a:r>
          </a:p>
          <a:p>
            <a:pPr marL="285767" lvl="0" indent="-285750">
              <a:buFont typeface="Arial" panose="020B0604020202020204" pitchFamily="34" charset="0"/>
              <a:buChar char="•"/>
              <a:defRPr/>
            </a:pPr>
            <a:r>
              <a:rPr lang="en-US" sz="3200" dirty="0">
                <a:solidFill>
                  <a:srgbClr val="434343"/>
                </a:solidFill>
                <a:latin typeface="+mj-lt"/>
              </a:rPr>
              <a:t>9-10:30: Environment Creation and </a:t>
            </a:r>
            <a:r>
              <a:rPr lang="en-US" sz="3200" b="1" dirty="0">
                <a:solidFill>
                  <a:srgbClr val="434343"/>
                </a:solidFill>
                <a:latin typeface="+mj-lt"/>
                <a:hlinkClick r:id="rId2">
                  <a:extLst>
                    <a:ext uri="{A12FA001-AC4F-418D-AE19-62706E023703}">
                      <ahyp:hlinkClr xmlns:ahyp="http://schemas.microsoft.com/office/drawing/2018/hyperlinkcolor" val="tx"/>
                    </a:ext>
                  </a:extLst>
                </a:hlinkClick>
              </a:rPr>
              <a:t>Lab 8</a:t>
            </a:r>
            <a:r>
              <a:rPr lang="en-US" sz="3200" dirty="0">
                <a:solidFill>
                  <a:srgbClr val="434343"/>
                </a:solidFill>
                <a:latin typeface="+mj-lt"/>
                <a:hlinkClick r:id="rId2">
                  <a:extLst>
                    <a:ext uri="{A12FA001-AC4F-418D-AE19-62706E023703}">
                      <ahyp:hlinkClr xmlns:ahyp="http://schemas.microsoft.com/office/drawing/2018/hyperlinkcolor" val="tx"/>
                    </a:ext>
                  </a:extLst>
                </a:hlinkClick>
              </a:rPr>
              <a:t>: Cognitive Search I: Text Skills</a:t>
            </a:r>
            <a:endParaRPr lang="en-US" sz="3200" dirty="0">
              <a:solidFill>
                <a:srgbClr val="434343"/>
              </a:solidFill>
              <a:latin typeface="+mj-lt"/>
            </a:endParaRPr>
          </a:p>
          <a:p>
            <a:pPr marL="285767" lvl="0" indent="-285750">
              <a:buFont typeface="Arial" panose="020B0604020202020204" pitchFamily="34" charset="0"/>
              <a:buChar char="•"/>
              <a:defRPr/>
            </a:pPr>
            <a:r>
              <a:rPr lang="en-US" sz="3200" dirty="0">
                <a:solidFill>
                  <a:srgbClr val="434343"/>
                </a:solidFill>
                <a:latin typeface="+mj-lt"/>
              </a:rPr>
              <a:t>10:30-12: </a:t>
            </a:r>
            <a:r>
              <a:rPr lang="en-US" sz="3200" b="1" dirty="0">
                <a:solidFill>
                  <a:srgbClr val="434343"/>
                </a:solidFill>
                <a:latin typeface="+mj-lt"/>
                <a:hlinkClick r:id="rId3">
                  <a:extLst>
                    <a:ext uri="{A12FA001-AC4F-418D-AE19-62706E023703}">
                      <ahyp:hlinkClr xmlns:ahyp="http://schemas.microsoft.com/office/drawing/2018/hyperlinkcolor" val="tx"/>
                    </a:ext>
                  </a:extLst>
                </a:hlinkClick>
              </a:rPr>
              <a:t>Lab 9</a:t>
            </a:r>
            <a:r>
              <a:rPr lang="en-US" sz="3200" dirty="0">
                <a:solidFill>
                  <a:srgbClr val="434343"/>
                </a:solidFill>
                <a:latin typeface="+mj-lt"/>
                <a:hlinkClick r:id="rId3">
                  <a:extLst>
                    <a:ext uri="{A12FA001-AC4F-418D-AE19-62706E023703}">
                      <ahyp:hlinkClr xmlns:ahyp="http://schemas.microsoft.com/office/drawing/2018/hyperlinkcolor" val="tx"/>
                    </a:ext>
                  </a:extLst>
                </a:hlinkClick>
              </a:rPr>
              <a:t>: Cognitive Search II: Image Skills</a:t>
            </a:r>
            <a:endParaRPr lang="en-US" sz="3200" dirty="0">
              <a:solidFill>
                <a:srgbClr val="434343"/>
              </a:solidFill>
              <a:latin typeface="+mj-lt"/>
            </a:endParaRPr>
          </a:p>
          <a:p>
            <a:pPr marL="285767" lvl="0" indent="-285750">
              <a:buFont typeface="Arial" panose="020B0604020202020204" pitchFamily="34" charset="0"/>
              <a:buChar char="•"/>
              <a:defRPr/>
            </a:pPr>
            <a:r>
              <a:rPr lang="en-US" sz="3200" dirty="0">
                <a:solidFill>
                  <a:srgbClr val="434343"/>
                </a:solidFill>
                <a:latin typeface="+mj-lt"/>
              </a:rPr>
              <a:t>12-1: Lunch</a:t>
            </a:r>
          </a:p>
          <a:p>
            <a:pPr marL="285767" lvl="0" indent="-285750">
              <a:buFont typeface="Arial" panose="020B0604020202020204" pitchFamily="34" charset="0"/>
              <a:buChar char="•"/>
              <a:defRPr/>
            </a:pPr>
            <a:r>
              <a:rPr lang="en-US" sz="3200" dirty="0">
                <a:solidFill>
                  <a:srgbClr val="434343"/>
                </a:solidFill>
                <a:latin typeface="+mj-lt"/>
              </a:rPr>
              <a:t>1-1:15: </a:t>
            </a:r>
            <a:r>
              <a:rPr lang="en-US" sz="3200" b="1" dirty="0">
                <a:solidFill>
                  <a:srgbClr val="434343"/>
                </a:solidFill>
                <a:latin typeface="+mj-lt"/>
              </a:rPr>
              <a:t>Final Case</a:t>
            </a:r>
            <a:r>
              <a:rPr lang="en-US" sz="3200" dirty="0">
                <a:solidFill>
                  <a:srgbClr val="434343"/>
                </a:solidFill>
                <a:latin typeface="+mj-lt"/>
              </a:rPr>
              <a:t>: </a:t>
            </a:r>
            <a:r>
              <a:rPr lang="en-US" sz="3200" dirty="0">
                <a:solidFill>
                  <a:srgbClr val="434343"/>
                </a:solidFill>
                <a:latin typeface="+mj-lt"/>
                <a:hlinkClick r:id="rId4">
                  <a:extLst>
                    <a:ext uri="{A12FA001-AC4F-418D-AE19-62706E023703}">
                      <ahyp:hlinkClr xmlns:ahyp="http://schemas.microsoft.com/office/drawing/2018/hyperlinkcolor" val="tx"/>
                    </a:ext>
                  </a:extLst>
                </a:hlinkClick>
              </a:rPr>
              <a:t>Introduction</a:t>
            </a:r>
            <a:endParaRPr lang="en-US" sz="3200" dirty="0">
              <a:solidFill>
                <a:srgbClr val="434343"/>
              </a:solidFill>
              <a:latin typeface="+mj-lt"/>
            </a:endParaRPr>
          </a:p>
          <a:p>
            <a:pPr marL="285767" lvl="0" indent="-285750">
              <a:buFont typeface="Arial" panose="020B0604020202020204" pitchFamily="34" charset="0"/>
              <a:buChar char="•"/>
              <a:defRPr/>
            </a:pPr>
            <a:r>
              <a:rPr lang="en-US" sz="3200" dirty="0">
                <a:solidFill>
                  <a:srgbClr val="434343"/>
                </a:solidFill>
                <a:latin typeface="+mj-lt"/>
              </a:rPr>
              <a:t>1:15-3: Final Case: Working time</a:t>
            </a:r>
          </a:p>
          <a:p>
            <a:pPr marL="285767" lvl="0" indent="-285750">
              <a:buFont typeface="Arial" panose="020B0604020202020204" pitchFamily="34" charset="0"/>
              <a:buChar char="•"/>
              <a:defRPr/>
            </a:pPr>
            <a:r>
              <a:rPr lang="en-US" sz="3200" dirty="0">
                <a:solidFill>
                  <a:srgbClr val="434343"/>
                </a:solidFill>
                <a:latin typeface="+mj-lt"/>
              </a:rPr>
              <a:t>3-4: Final Case: Presentations</a:t>
            </a:r>
          </a:p>
          <a:p>
            <a:pPr marL="285767" lvl="0" indent="-285750">
              <a:buFont typeface="Arial" panose="020B0604020202020204" pitchFamily="34" charset="0"/>
              <a:buChar char="•"/>
              <a:defRPr/>
            </a:pPr>
            <a:r>
              <a:rPr lang="en-US" sz="3200" dirty="0">
                <a:solidFill>
                  <a:srgbClr val="434343"/>
                </a:solidFill>
                <a:latin typeface="+mj-lt"/>
              </a:rPr>
              <a:t>4-5: Airlift Q&amp;A and Feedback</a:t>
            </a: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34343"/>
              </a:solidFill>
              <a:effectLst/>
              <a:uLnTx/>
              <a:uFillTx/>
              <a:latin typeface="Segoe UI Light"/>
              <a:ea typeface="+mn-ea"/>
              <a:cs typeface="+mn-cs"/>
            </a:endParaRP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Day 3: Knowledge Mining/Final Case</a:t>
            </a:r>
          </a:p>
        </p:txBody>
      </p:sp>
    </p:spTree>
    <p:extLst>
      <p:ext uri="{BB962C8B-B14F-4D97-AF65-F5344CB8AC3E}">
        <p14:creationId xmlns:p14="http://schemas.microsoft.com/office/powerpoint/2010/main" val="294457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pPr>
            <a:r>
              <a:rPr lang="en-US" sz="4313"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LearnAI – Knowledge Mining Bootcamp</a:t>
            </a:r>
          </a:p>
        </p:txBody>
      </p:sp>
      <p:pic>
        <p:nvPicPr>
          <p:cNvPr id="1026" name="Picture 1" descr="image002">
            <a:extLst>
              <a:ext uri="{FF2B5EF4-FFF2-40B4-BE49-F238E27FC236}">
                <a16:creationId xmlns:a16="http://schemas.microsoft.com/office/drawing/2014/main" id="{B0A123B0-F2F2-4C99-9495-B21B8B60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770" y="1148512"/>
            <a:ext cx="7348204" cy="545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17615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9:30-11:30 Setup and lab 1 and 2</a:t>
            </a:r>
          </a:p>
        </p:txBody>
      </p:sp>
    </p:spTree>
    <p:extLst>
      <p:ext uri="{BB962C8B-B14F-4D97-AF65-F5344CB8AC3E}">
        <p14:creationId xmlns:p14="http://schemas.microsoft.com/office/powerpoint/2010/main" val="97576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5429179"/>
          </a:xfrm>
        </p:spPr>
        <p:txBody>
          <a:bodyPr/>
          <a:lstStyle/>
          <a:p>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rPr>
            </a:br>
            <a:r>
              <a:rPr lang="en-US" dirty="0">
                <a:solidFill>
                  <a:srgbClr val="FFFF00"/>
                </a:solidFill>
                <a:latin typeface="Segoe UI Semilight" panose="020B0402040204020203" pitchFamily="34" charset="0"/>
                <a:cs typeface="Segoe UI Semilight" panose="020B0402040204020203" pitchFamily="34" charset="0"/>
              </a:rPr>
              <a:t>***Be sure to complete BEFORE Lab 9</a:t>
            </a:r>
            <a:br>
              <a:rPr lang="en-US" dirty="0">
                <a:solidFill>
                  <a:srgbClr val="FFFF00"/>
                </a:solidFill>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9AM-12PM </a:t>
            </a:r>
          </a:p>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Setup</a:t>
            </a:r>
            <a:r>
              <a:rPr kumimoji="0" lang="en-US" sz="4400" b="0" i="0" u="none" strike="noStrike" kern="1200" cap="none" spc="-100" normalizeH="0" baseline="0" noProof="0" dirty="0">
                <a:ln w="3175">
                  <a:noFill/>
                </a:ln>
                <a:solidFill>
                  <a:srgbClr val="FFFF00"/>
                </a:solidFill>
                <a:effectLst/>
                <a:uLnTx/>
                <a:uFillTx/>
                <a:latin typeface="Segoe UI Light"/>
                <a:ea typeface="+mn-ea"/>
                <a:cs typeface="Segoe UI" pitchFamily="34" charset="0"/>
              </a:rPr>
              <a:t>***</a:t>
            </a: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9: Cognitive Search I: Text Skills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4400">
                <a:solidFill>
                  <a:srgbClr val="FFFFFF"/>
                </a:solidFill>
                <a:latin typeface="Segoe UI Light"/>
              </a:rPr>
              <a:t>Lab 10</a:t>
            </a:r>
            <a:r>
              <a:rPr lang="en-US" sz="4400" dirty="0">
                <a:solidFill>
                  <a:srgbClr val="FFFFFF"/>
                </a:solidFill>
                <a:latin typeface="Segoe UI Light"/>
              </a:rPr>
              <a:t>: Cognitive Search II: Image Skills</a:t>
            </a:r>
          </a:p>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	Have extra time? Check out the Challenge: Custom Skills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8240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9-9:30: Cognitive Search Intro</a:t>
            </a:r>
          </a:p>
        </p:txBody>
      </p:sp>
      <p:sp>
        <p:nvSpPr>
          <p:cNvPr id="4" name="Rectangle 3">
            <a:extLst>
              <a:ext uri="{FF2B5EF4-FFF2-40B4-BE49-F238E27FC236}">
                <a16:creationId xmlns:a16="http://schemas.microsoft.com/office/drawing/2014/main" id="{BBF9FB11-9006-4304-A393-0999FFA37F8F}"/>
              </a:ext>
            </a:extLst>
          </p:cNvPr>
          <p:cNvSpPr/>
          <p:nvPr/>
        </p:nvSpPr>
        <p:spPr>
          <a:xfrm>
            <a:off x="5975614" y="3247027"/>
            <a:ext cx="240772" cy="3639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92912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53C7D4-655A-449F-A261-7059582C8902}"/>
              </a:ext>
            </a:extLst>
          </p:cNvPr>
          <p:cNvSpPr>
            <a:spLocks noGrp="1"/>
          </p:cNvSpPr>
          <p:nvPr>
            <p:ph type="body" sz="quarter" idx="13"/>
          </p:nvPr>
        </p:nvSpPr>
        <p:spPr>
          <a:xfrm>
            <a:off x="304410" y="1844071"/>
            <a:ext cx="6125570" cy="2120425"/>
          </a:xfrm>
        </p:spPr>
        <p:txBody>
          <a:bodyPr/>
          <a:lstStyle/>
          <a:p>
            <a:r>
              <a:rPr lang="en-US" dirty="0"/>
              <a:t>Enterprise Knowledge Mining Solution Microsoft AI Platform</a:t>
            </a:r>
          </a:p>
        </p:txBody>
      </p:sp>
      <p:sp>
        <p:nvSpPr>
          <p:cNvPr id="5" name="Text Placeholder 1">
            <a:extLst>
              <a:ext uri="{FF2B5EF4-FFF2-40B4-BE49-F238E27FC236}">
                <a16:creationId xmlns:a16="http://schemas.microsoft.com/office/drawing/2014/main" id="{700C548C-3BA9-4486-AE89-742F466A5103}"/>
              </a:ext>
            </a:extLst>
          </p:cNvPr>
          <p:cNvSpPr>
            <a:spLocks noGrp="1"/>
          </p:cNvSpPr>
          <p:nvPr>
            <p:ph type="body" sz="quarter" idx="12"/>
          </p:nvPr>
        </p:nvSpPr>
        <p:spPr>
          <a:xfrm>
            <a:off x="284800" y="4454143"/>
            <a:ext cx="7320803" cy="1023408"/>
          </a:xfrm>
        </p:spPr>
        <p:txBody>
          <a:bodyPr/>
          <a:lstStyle/>
          <a:p>
            <a:r>
              <a:rPr lang="en-US" dirty="0"/>
              <a:t>LearnAI Team</a:t>
            </a:r>
          </a:p>
          <a:p>
            <a:r>
              <a:rPr lang="en-US" dirty="0"/>
              <a:t>October 2018</a:t>
            </a:r>
          </a:p>
        </p:txBody>
      </p:sp>
      <p:pic>
        <p:nvPicPr>
          <p:cNvPr id="6" name="Picture 18" descr="A close up of a logo&#10;&#10;Description generated with high confidence">
            <a:extLst>
              <a:ext uri="{FF2B5EF4-FFF2-40B4-BE49-F238E27FC236}">
                <a16:creationId xmlns:a16="http://schemas.microsoft.com/office/drawing/2014/main" id="{A7A3560B-457D-465D-9F06-0507AD534DC6}"/>
              </a:ext>
            </a:extLst>
          </p:cNvPr>
          <p:cNvPicPr>
            <a:picLocks noChangeAspect="1"/>
          </p:cNvPicPr>
          <p:nvPr/>
        </p:nvPicPr>
        <p:blipFill>
          <a:blip r:embed="rId3"/>
          <a:stretch>
            <a:fillRect/>
          </a:stretch>
        </p:blipFill>
        <p:spPr>
          <a:xfrm>
            <a:off x="9891545" y="6026453"/>
            <a:ext cx="2280224" cy="1023409"/>
          </a:xfrm>
          <a:prstGeom prst="rect">
            <a:avLst/>
          </a:prstGeom>
        </p:spPr>
      </p:pic>
    </p:spTree>
    <p:extLst>
      <p:ext uri="{BB962C8B-B14F-4D97-AF65-F5344CB8AC3E}">
        <p14:creationId xmlns:p14="http://schemas.microsoft.com/office/powerpoint/2010/main" val="1035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56253" y="4564692"/>
            <a:ext cx="2486101" cy="531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935" fontAlgn="base">
              <a:spcBef>
                <a:spcPct val="0"/>
              </a:spcBef>
              <a:spcAft>
                <a:spcPct val="0"/>
              </a:spcAft>
              <a:defRPr/>
            </a:pPr>
            <a:r>
              <a:rPr lang="en-US" sz="1400" dirty="0">
                <a:solidFill>
                  <a:srgbClr val="1A1A1A"/>
                </a:solidFill>
                <a:latin typeface="Segoe UI Semibold"/>
              </a:rPr>
              <a:t>Azure Bot Service</a:t>
            </a:r>
          </a:p>
          <a:p>
            <a:pPr algn="ctr" defTabSz="931935" fontAlgn="base">
              <a:spcBef>
                <a:spcPct val="0"/>
              </a:spcBef>
              <a:spcAft>
                <a:spcPct val="0"/>
              </a:spcAft>
              <a:defRPr/>
            </a:pPr>
            <a:r>
              <a:rPr lang="en-US" sz="1400" dirty="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117411" y="4571356"/>
            <a:ext cx="2486101" cy="312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935" fontAlgn="base">
              <a:spcBef>
                <a:spcPct val="0"/>
              </a:spcBef>
              <a:spcAft>
                <a:spcPct val="0"/>
              </a:spcAft>
              <a:defRPr/>
            </a:pPr>
            <a:r>
              <a:rPr lang="en-US" sz="1400" dirty="0">
                <a:solidFill>
                  <a:srgbClr val="1A1A1A"/>
                </a:solidFill>
                <a:latin typeface="Segoe UI Semibold"/>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852950" y="4548161"/>
            <a:ext cx="2486101" cy="751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935" fontAlgn="base">
              <a:spcBef>
                <a:spcPct val="0"/>
              </a:spcBef>
              <a:spcAft>
                <a:spcPct val="0"/>
              </a:spcAft>
              <a:defRPr/>
            </a:pPr>
            <a:r>
              <a:rPr lang="en-US" sz="1400" dirty="0">
                <a:solidFill>
                  <a:srgbClr val="1A1A1A"/>
                </a:solidFill>
                <a:latin typeface="Segoe UI Semibold"/>
              </a:rPr>
              <a:t>Azure Databricks</a:t>
            </a:r>
          </a:p>
          <a:p>
            <a:pPr algn="ctr" defTabSz="931935" fontAlgn="base">
              <a:spcBef>
                <a:spcPct val="0"/>
              </a:spcBef>
              <a:spcAft>
                <a:spcPct val="0"/>
              </a:spcAft>
              <a:defRPr/>
            </a:pPr>
            <a:r>
              <a:rPr lang="en-US" sz="1400" dirty="0">
                <a:solidFill>
                  <a:srgbClr val="1A1A1A"/>
                </a:solidFill>
                <a:latin typeface="Segoe UI Semibold"/>
              </a:rPr>
              <a:t>Azure Machine Learning</a:t>
            </a:r>
          </a:p>
          <a:p>
            <a:pPr algn="ctr" defTabSz="931935" fontAlgn="base">
              <a:spcBef>
                <a:spcPct val="0"/>
              </a:spcBef>
              <a:spcAft>
                <a:spcPct val="0"/>
              </a:spcAft>
              <a:defRPr/>
            </a:pPr>
            <a:r>
              <a:rPr lang="en-US" sz="1400" dirty="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373012" y="2515890"/>
            <a:ext cx="1974900" cy="276999"/>
          </a:xfrm>
          <a:prstGeom prst="rect">
            <a:avLst/>
          </a:prstGeom>
          <a:noFill/>
        </p:spPr>
        <p:txBody>
          <a:bodyPr wrap="none" lIns="0" tIns="0" rIns="0" bIns="0" rtlCol="0">
            <a:spAutoFit/>
          </a:bodyPr>
          <a:lstStyle/>
          <a:p>
            <a:pPr algn="ctr" defTabSz="931935" fontAlgn="base">
              <a:spcBef>
                <a:spcPct val="0"/>
              </a:spcBef>
              <a:defRPr/>
            </a:pPr>
            <a:r>
              <a:rPr lang="en-US" sz="1800" dirty="0">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10262" y="2509227"/>
            <a:ext cx="1779333" cy="276999"/>
          </a:xfrm>
          <a:prstGeom prst="rect">
            <a:avLst/>
          </a:prstGeom>
          <a:noFill/>
        </p:spPr>
        <p:txBody>
          <a:bodyPr wrap="none" lIns="0" tIns="0" rIns="0" bIns="0" rtlCol="0" anchor="t">
            <a:spAutoFit/>
          </a:bodyPr>
          <a:lstStyle/>
          <a:p>
            <a:pPr algn="ctr" defTabSz="931935" fontAlgn="base">
              <a:spcBef>
                <a:spcPct val="0"/>
              </a:spcBef>
              <a:defRPr/>
            </a:pPr>
            <a:r>
              <a:rPr lang="en-US" sz="1800" dirty="0">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186297" y="2492694"/>
            <a:ext cx="1819409" cy="276999"/>
          </a:xfrm>
          <a:prstGeom prst="rect">
            <a:avLst/>
          </a:prstGeom>
          <a:noFill/>
        </p:spPr>
        <p:txBody>
          <a:bodyPr wrap="none" lIns="0" tIns="0" rIns="0" bIns="0" rtlCol="0">
            <a:spAutoFit/>
          </a:bodyPr>
          <a:lstStyle/>
          <a:p>
            <a:pPr algn="ctr" defTabSz="931935" fontAlgn="base">
              <a:spcBef>
                <a:spcPct val="0"/>
              </a:spcBef>
              <a:defRPr/>
            </a:pPr>
            <a:r>
              <a:rPr lang="en-US" sz="1800" dirty="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79197" y="3197798"/>
            <a:ext cx="981710" cy="981710"/>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sz="1800" kern="0" dirty="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sz="1800" kern="0" dirty="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8943445" y="3236121"/>
            <a:ext cx="981710" cy="972443"/>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dirty="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14192">
                  <a:defRPr/>
                </a:pPr>
                <a:endParaRPr lang="en-US" dirty="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14192">
                  <a:defRPr/>
                </a:pPr>
                <a:endParaRPr lang="en-US" dirty="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14192">
                  <a:defRPr/>
                </a:pPr>
                <a:endParaRPr lang="en-US" dirty="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14192">
                  <a:defRPr/>
                </a:pPr>
                <a:endParaRPr lang="en-US" dirty="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605147" y="3228505"/>
            <a:ext cx="981710" cy="944577"/>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dirty="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dirty="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dirty="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dirty="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dirty="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dirty="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dirty="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dirty="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dirty="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dirty="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588263" y="457622"/>
            <a:ext cx="11018520" cy="633625"/>
          </a:xfrm>
        </p:spPr>
        <p:txBody>
          <a:bodyPr/>
          <a:lstStyle/>
          <a:p>
            <a:pPr algn="ctr"/>
            <a:r>
              <a:rPr lang="en-US" sz="4117" dirty="0"/>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038254" y="2159065"/>
            <a:ext cx="2838679" cy="336159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627111" y="293558"/>
            <a:ext cx="6271894" cy="6271894"/>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624653" y="292550"/>
            <a:ext cx="6274352" cy="6272902"/>
          </a:xfrm>
          <a:prstGeom prst="rect">
            <a:avLst/>
          </a:prstGeom>
          <a:solidFill>
            <a:schemeClr val="accent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buNone/>
              <a:defRPr/>
            </a:pPr>
            <a:endParaRPr lang="en-US" dirty="0">
              <a:gradFill>
                <a:gsLst>
                  <a:gs pos="1250">
                    <a:srgbClr val="1A1A1A"/>
                  </a:gs>
                  <a:gs pos="100000">
                    <a:srgbClr val="1A1A1A"/>
                  </a:gs>
                </a:gsLst>
                <a:lin ang="5400000" scaled="0"/>
              </a:gradFill>
              <a:latin typeface="Segoe UI"/>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5966258" y="581431"/>
            <a:ext cx="5945534" cy="5665146"/>
            <a:chOff x="5977766" y="674090"/>
            <a:chExt cx="5946377" cy="5298806"/>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878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51" fontAlgn="base">
                <a:spcBef>
                  <a:spcPts val="2400"/>
                </a:spcBef>
                <a:spcAft>
                  <a:spcPct val="0"/>
                </a:spcAft>
                <a:defRPr/>
              </a:pPr>
              <a:r>
                <a:rPr lang="en-US" kern="0" dirty="0">
                  <a:gradFill>
                    <a:gsLst>
                      <a:gs pos="0">
                        <a:srgbClr val="FFFFFF"/>
                      </a:gs>
                      <a:gs pos="100000">
                        <a:srgbClr val="FFFFFF"/>
                      </a:gs>
                    </a:gsLst>
                    <a:lin ang="5400000" scaled="1"/>
                  </a:gradFill>
                  <a:latin typeface="Segoe UI Semibold"/>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302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51" fontAlgn="base">
                <a:spcBef>
                  <a:spcPts val="2400"/>
                </a:spcBef>
                <a:spcAft>
                  <a:spcPct val="0"/>
                </a:spcAft>
                <a:defRPr/>
              </a:pPr>
              <a:r>
                <a:rPr lang="en-US" sz="1600" kern="0" dirty="0">
                  <a:gradFill>
                    <a:gsLst>
                      <a:gs pos="0">
                        <a:srgbClr val="FFFFFF"/>
                      </a:gs>
                      <a:gs pos="100000">
                        <a:srgbClr val="FFFFFF"/>
                      </a:gs>
                    </a:gsLst>
                    <a:lin ang="5400000" scaled="1"/>
                  </a:gradFill>
                  <a:latin typeface="Segoe UI Semibold"/>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21197"/>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751">
                <a:lnSpc>
                  <a:spcPct val="100000"/>
                </a:lnSpc>
                <a:defRPr/>
              </a:pPr>
              <a:r>
                <a:rPr lang="en-US" sz="3200" b="1" dirty="0">
                  <a:gradFill>
                    <a:gsLst>
                      <a:gs pos="0">
                        <a:srgbClr val="FFFFFF"/>
                      </a:gs>
                      <a:gs pos="100000">
                        <a:srgbClr val="FFFFFF"/>
                      </a:gs>
                    </a:gsLst>
                    <a:lin ang="5400000" scaled="1"/>
                  </a:gradFill>
                </a:rPr>
                <a:t>OCR handwriting </a:t>
              </a:r>
              <a:br>
                <a:rPr lang="en-US" sz="3200" b="1" dirty="0">
                  <a:gradFill>
                    <a:gsLst>
                      <a:gs pos="0">
                        <a:srgbClr val="FFFFFF"/>
                      </a:gs>
                      <a:gs pos="100000">
                        <a:srgbClr val="FFFFFF"/>
                      </a:gs>
                    </a:gsLst>
                    <a:lin ang="5400000" scaled="1"/>
                  </a:gradFill>
                </a:rPr>
              </a:br>
              <a:r>
                <a:rPr lang="en-US" sz="3200" b="1" dirty="0">
                  <a:gradFill>
                    <a:gsLst>
                      <a:gs pos="0">
                        <a:srgbClr val="FFFFFF"/>
                      </a:gs>
                      <a:gs pos="100000">
                        <a:srgbClr val="FFFFFF"/>
                      </a:gs>
                    </a:gsLst>
                    <a:lin ang="5400000" scaled="1"/>
                  </a:gradFill>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59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51" fontAlgn="base">
                <a:spcBef>
                  <a:spcPts val="2400"/>
                </a:spcBef>
                <a:spcAft>
                  <a:spcPct val="0"/>
                </a:spcAft>
                <a:defRPr/>
              </a:pPr>
              <a:r>
                <a:rPr lang="en-US" sz="1800" kern="0" dirty="0">
                  <a:gradFill>
                    <a:gsLst>
                      <a:gs pos="0">
                        <a:srgbClr val="FFFFFF"/>
                      </a:gs>
                      <a:gs pos="100000">
                        <a:srgbClr val="FFFFFF"/>
                      </a:gs>
                    </a:gsLst>
                    <a:lin ang="5400000" scaled="1"/>
                  </a:gradFill>
                  <a:latin typeface="Segoe UI Semibold"/>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893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51" fontAlgn="base">
                <a:spcBef>
                  <a:spcPts val="2400"/>
                </a:spcBef>
                <a:spcAft>
                  <a:spcPct val="0"/>
                </a:spcAft>
                <a:defRPr/>
              </a:pPr>
              <a:r>
                <a:rPr lang="en-US" sz="3400" kern="0" dirty="0">
                  <a:gradFill>
                    <a:gsLst>
                      <a:gs pos="0">
                        <a:srgbClr val="FFFFFF"/>
                      </a:gs>
                      <a:gs pos="100000">
                        <a:srgbClr val="FFFFFF"/>
                      </a:gs>
                    </a:gsLst>
                    <a:lin ang="5400000" scaled="1"/>
                  </a:gradFill>
                  <a:latin typeface="Segoe UI Semibold"/>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7272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51" fontAlgn="base">
                <a:spcBef>
                  <a:spcPts val="2400"/>
                </a:spcBef>
                <a:spcAft>
                  <a:spcPct val="0"/>
                </a:spcAft>
                <a:defRPr/>
              </a:pPr>
              <a:r>
                <a:rPr lang="en-US" sz="1200" kern="0" dirty="0">
                  <a:gradFill>
                    <a:gsLst>
                      <a:gs pos="0">
                        <a:srgbClr val="FFFFFF"/>
                      </a:gs>
                      <a:gs pos="100000">
                        <a:srgbClr val="FFFFFF"/>
                      </a:gs>
                    </a:gsLst>
                    <a:lin ang="5400000" scaled="1"/>
                  </a:gradFill>
                  <a:latin typeface="Segoe UI Semibold"/>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211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51" fontAlgn="base">
                <a:spcBef>
                  <a:spcPts val="2400"/>
                </a:spcBef>
                <a:spcAft>
                  <a:spcPct val="0"/>
                </a:spcAft>
                <a:defRPr/>
              </a:pPr>
              <a:r>
                <a:rPr lang="en-US" sz="3200" b="1" kern="0" dirty="0">
                  <a:gradFill>
                    <a:gsLst>
                      <a:gs pos="0">
                        <a:srgbClr val="FFFFFF"/>
                      </a:gs>
                      <a:gs pos="100000">
                        <a:srgbClr val="FFFFFF"/>
                      </a:gs>
                    </a:gsLst>
                    <a:lin ang="5400000" scaled="1"/>
                  </a:gradFill>
                  <a:latin typeface="Segoe UI"/>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030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51" fontAlgn="base">
                <a:spcBef>
                  <a:spcPts val="2400"/>
                </a:spcBef>
                <a:spcAft>
                  <a:spcPct val="0"/>
                </a:spcAft>
                <a:defRPr/>
              </a:pPr>
              <a:r>
                <a:rPr lang="en-US" sz="2800" b="1" kern="0" dirty="0">
                  <a:gradFill>
                    <a:gsLst>
                      <a:gs pos="0">
                        <a:srgbClr val="FFFFFF"/>
                      </a:gs>
                      <a:gs pos="100000">
                        <a:srgbClr val="FFFFFF"/>
                      </a:gs>
                    </a:gsLst>
                    <a:lin ang="5400000" scaled="1"/>
                  </a:gradFill>
                  <a:latin typeface="Segoe UI"/>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0151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51" fontAlgn="base">
                <a:spcBef>
                  <a:spcPts val="2400"/>
                </a:spcBef>
                <a:spcAft>
                  <a:spcPct val="0"/>
                </a:spcAft>
                <a:defRPr/>
              </a:pPr>
              <a:r>
                <a:rPr lang="en-US" sz="1400" kern="0" dirty="0">
                  <a:gradFill>
                    <a:gsLst>
                      <a:gs pos="0">
                        <a:srgbClr val="FFFFFF"/>
                      </a:gs>
                      <a:gs pos="100000">
                        <a:srgbClr val="FFFFFF"/>
                      </a:gs>
                    </a:gsLst>
                    <a:lin ang="5400000" scaled="1"/>
                  </a:gradFill>
                  <a:latin typeface="Segoe UI Semibold"/>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0151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51" fontAlgn="base">
                <a:spcBef>
                  <a:spcPts val="2400"/>
                </a:spcBef>
                <a:spcAft>
                  <a:spcPct val="0"/>
                </a:spcAft>
                <a:defRPr/>
              </a:pPr>
              <a:r>
                <a:rPr lang="en-US" sz="1400" kern="0" dirty="0">
                  <a:gradFill>
                    <a:gsLst>
                      <a:gs pos="0">
                        <a:srgbClr val="FFFFFF"/>
                      </a:gs>
                      <a:gs pos="100000">
                        <a:srgbClr val="FFFFFF"/>
                      </a:gs>
                    </a:gsLst>
                    <a:lin ang="5400000" scaled="1"/>
                  </a:gradFill>
                  <a:latin typeface="Segoe UI Semibold"/>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6908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51" fontAlgn="base">
                <a:spcBef>
                  <a:spcPts val="2400"/>
                </a:spcBef>
                <a:spcAft>
                  <a:spcPct val="0"/>
                </a:spcAft>
                <a:defRPr/>
              </a:pPr>
              <a:r>
                <a:rPr lang="en-US" sz="2400" b="1" kern="0" dirty="0">
                  <a:gradFill>
                    <a:gsLst>
                      <a:gs pos="0">
                        <a:srgbClr val="FFFFFF"/>
                      </a:gs>
                      <a:gs pos="100000">
                        <a:srgbClr val="FFFFFF"/>
                      </a:gs>
                    </a:gsLst>
                    <a:lin ang="5400000" scaled="1"/>
                  </a:gradFill>
                  <a:latin typeface="Segoe UI"/>
                </a:rPr>
                <a:t>Custom </a:t>
              </a:r>
              <a:br>
                <a:rPr lang="en-US" sz="2400" b="1" kern="0" dirty="0">
                  <a:gradFill>
                    <a:gsLst>
                      <a:gs pos="0">
                        <a:srgbClr val="FFFFFF"/>
                      </a:gs>
                      <a:gs pos="100000">
                        <a:srgbClr val="FFFFFF"/>
                      </a:gs>
                    </a:gsLst>
                    <a:lin ang="5400000" scaled="1"/>
                  </a:gradFill>
                  <a:latin typeface="Segoe UI"/>
                </a:rPr>
              </a:br>
              <a:r>
                <a:rPr lang="en-US" sz="2400" b="1" kern="0" dirty="0">
                  <a:gradFill>
                    <a:gsLst>
                      <a:gs pos="0">
                        <a:srgbClr val="FFFFFF"/>
                      </a:gs>
                      <a:gs pos="100000">
                        <a:srgbClr val="FFFFFF"/>
                      </a:gs>
                    </a:gsLst>
                    <a:lin ang="5400000" scaled="1"/>
                  </a:gradFill>
                  <a:latin typeface="Segoe UI"/>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454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51" fontAlgn="base">
                <a:spcBef>
                  <a:spcPts val="2400"/>
                </a:spcBef>
                <a:spcAft>
                  <a:spcPct val="0"/>
                </a:spcAft>
                <a:defRPr/>
              </a:pPr>
              <a:r>
                <a:rPr lang="en-US" sz="2400" b="1" kern="0" dirty="0">
                  <a:gradFill>
                    <a:gsLst>
                      <a:gs pos="0">
                        <a:srgbClr val="FFFFFF"/>
                      </a:gs>
                      <a:gs pos="100000">
                        <a:srgbClr val="FFFFFF"/>
                      </a:gs>
                    </a:gsLst>
                    <a:lin ang="5400000" scaled="1"/>
                  </a:gradFill>
                  <a:latin typeface="Segoe UI"/>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454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51" fontAlgn="base">
                <a:spcBef>
                  <a:spcPts val="2400"/>
                </a:spcBef>
                <a:spcAft>
                  <a:spcPct val="0"/>
                </a:spcAft>
                <a:defRPr/>
              </a:pPr>
              <a:r>
                <a:rPr lang="en-US" sz="2400" kern="0" dirty="0">
                  <a:gradFill>
                    <a:gsLst>
                      <a:gs pos="0">
                        <a:srgbClr val="FFFFFF"/>
                      </a:gs>
                      <a:gs pos="100000">
                        <a:srgbClr val="FFFFFF"/>
                      </a:gs>
                    </a:gsLst>
                    <a:lin ang="5400000" scaled="1"/>
                  </a:gradFill>
                  <a:latin typeface="Segoe UI Semibold"/>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7574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51" fontAlgn="base">
                <a:spcBef>
                  <a:spcPts val="2400"/>
                </a:spcBef>
                <a:spcAft>
                  <a:spcPct val="0"/>
                </a:spcAft>
                <a:defRPr/>
              </a:pPr>
              <a:r>
                <a:rPr lang="en-US" sz="4000" b="1" kern="0" dirty="0">
                  <a:gradFill>
                    <a:gsLst>
                      <a:gs pos="0">
                        <a:srgbClr val="FFFFFF"/>
                      </a:gs>
                      <a:gs pos="100000">
                        <a:srgbClr val="FFFFFF"/>
                      </a:gs>
                    </a:gsLst>
                    <a:lin ang="5400000" scaled="1"/>
                  </a:gradFill>
                  <a:latin typeface="Segoe UI"/>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030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51" fontAlgn="base">
                <a:spcBef>
                  <a:spcPts val="2400"/>
                </a:spcBef>
                <a:spcAft>
                  <a:spcPct val="0"/>
                </a:spcAft>
                <a:defRPr/>
              </a:pPr>
              <a:r>
                <a:rPr lang="en-US" sz="2800" b="1" kern="0" spc="-20" dirty="0">
                  <a:gradFill>
                    <a:gsLst>
                      <a:gs pos="0">
                        <a:srgbClr val="FFFFFF"/>
                      </a:gs>
                      <a:gs pos="100000">
                        <a:srgbClr val="FFFFFF"/>
                      </a:gs>
                    </a:gsLst>
                    <a:lin ang="5400000" scaled="1"/>
                  </a:gradFill>
                  <a:latin typeface="Segoe UI"/>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166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51" fontAlgn="base">
                <a:spcBef>
                  <a:spcPts val="2400"/>
                </a:spcBef>
                <a:spcAft>
                  <a:spcPct val="0"/>
                </a:spcAft>
                <a:defRPr/>
              </a:pPr>
              <a:r>
                <a:rPr lang="en-US" sz="2200" kern="0" dirty="0">
                  <a:gradFill>
                    <a:gsLst>
                      <a:gs pos="0">
                        <a:srgbClr val="FFFFFF"/>
                      </a:gs>
                      <a:gs pos="100000">
                        <a:srgbClr val="FFFFFF"/>
                      </a:gs>
                    </a:gsLst>
                    <a:lin ang="5400000" scaled="1"/>
                  </a:gradFill>
                  <a:latin typeface="Segoe UI Semibold"/>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6908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51" fontAlgn="base">
                <a:spcBef>
                  <a:spcPts val="2400"/>
                </a:spcBef>
                <a:spcAft>
                  <a:spcPct val="0"/>
                </a:spcAft>
                <a:defRPr/>
              </a:pPr>
              <a:r>
                <a:rPr lang="en-US" sz="2400" kern="0" dirty="0">
                  <a:gradFill>
                    <a:gsLst>
                      <a:gs pos="0">
                        <a:srgbClr val="FFFFFF"/>
                      </a:gs>
                      <a:gs pos="100000">
                        <a:srgbClr val="FFFFFF"/>
                      </a:gs>
                    </a:gsLst>
                    <a:lin ang="5400000" scaled="1"/>
                  </a:gradFill>
                  <a:latin typeface="Segoe UI Semibold"/>
                </a:rPr>
                <a:t>Customized language </a:t>
              </a:r>
              <a:br>
                <a:rPr lang="en-US" sz="2400" kern="0" dirty="0">
                  <a:gradFill>
                    <a:gsLst>
                      <a:gs pos="0">
                        <a:srgbClr val="FFFFFF"/>
                      </a:gs>
                      <a:gs pos="100000">
                        <a:srgbClr val="FFFFFF"/>
                      </a:gs>
                    </a:gsLst>
                    <a:lin ang="5400000" scaled="1"/>
                  </a:gradFill>
                  <a:latin typeface="Segoe UI Semibold"/>
                </a:rPr>
              </a:br>
              <a:r>
                <a:rPr lang="en-US" sz="2400" kern="0" dirty="0">
                  <a:gradFill>
                    <a:gsLst>
                      <a:gs pos="0">
                        <a:srgbClr val="FFFFFF"/>
                      </a:gs>
                      <a:gs pos="100000">
                        <a:srgbClr val="FFFFFF"/>
                      </a:gs>
                    </a:gsLst>
                    <a:lin ang="5400000" scaled="1"/>
                  </a:gradFill>
                  <a:latin typeface="Segoe UI Semibold"/>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6908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751" fontAlgn="base">
                <a:spcBef>
                  <a:spcPts val="2400"/>
                </a:spcBef>
                <a:spcAft>
                  <a:spcPct val="0"/>
                </a:spcAft>
                <a:defRPr/>
              </a:pPr>
              <a:r>
                <a:rPr lang="en-US" sz="2400" kern="0" dirty="0">
                  <a:gradFill>
                    <a:gsLst>
                      <a:gs pos="0">
                        <a:srgbClr val="FFFFFF"/>
                      </a:gs>
                      <a:gs pos="100000">
                        <a:srgbClr val="FFFFFF"/>
                      </a:gs>
                    </a:gsLst>
                    <a:lin ang="5400000" scaled="1"/>
                  </a:gradFill>
                  <a:latin typeface="Segoe UI Semibold"/>
                </a:rPr>
                <a:t>Sentiment analysis, </a:t>
              </a:r>
              <a:br>
                <a:rPr lang="en-US" sz="2400" kern="0" dirty="0">
                  <a:gradFill>
                    <a:gsLst>
                      <a:gs pos="0">
                        <a:srgbClr val="FFFFFF"/>
                      </a:gs>
                      <a:gs pos="100000">
                        <a:srgbClr val="FFFFFF"/>
                      </a:gs>
                    </a:gsLst>
                    <a:lin ang="5400000" scaled="1"/>
                  </a:gradFill>
                  <a:latin typeface="Segoe UI Semibold"/>
                </a:rPr>
              </a:br>
              <a:r>
                <a:rPr lang="en-US" sz="2400" kern="0" dirty="0">
                  <a:gradFill>
                    <a:gsLst>
                      <a:gs pos="0">
                        <a:srgbClr val="FFFFFF"/>
                      </a:gs>
                      <a:gs pos="100000">
                        <a:srgbClr val="FFFFFF"/>
                      </a:gs>
                    </a:gsLst>
                    <a:lin ang="5400000" scaled="1"/>
                  </a:gradFill>
                  <a:latin typeface="Segoe UI Semibold"/>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6908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51" fontAlgn="base">
                <a:spcBef>
                  <a:spcPts val="2400"/>
                </a:spcBef>
                <a:spcAft>
                  <a:spcPct val="0"/>
                </a:spcAft>
                <a:defRPr/>
              </a:pPr>
              <a:r>
                <a:rPr lang="en-US" sz="2400" b="1" kern="0" spc="50" dirty="0">
                  <a:gradFill>
                    <a:gsLst>
                      <a:gs pos="0">
                        <a:srgbClr val="FFFFFF"/>
                      </a:gs>
                      <a:gs pos="100000">
                        <a:srgbClr val="FFFFFF"/>
                      </a:gs>
                    </a:gsLst>
                    <a:lin ang="5400000" scaled="1"/>
                  </a:gradFill>
                  <a:latin typeface="Segoe UI"/>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302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751" fontAlgn="base">
                <a:spcBef>
                  <a:spcPts val="2400"/>
                </a:spcBef>
                <a:spcAft>
                  <a:spcPct val="0"/>
                </a:spcAft>
                <a:defRPr/>
              </a:pPr>
              <a:r>
                <a:rPr lang="en-US" sz="1600" kern="0" dirty="0">
                  <a:gradFill>
                    <a:gsLst>
                      <a:gs pos="0">
                        <a:srgbClr val="FFFFFF"/>
                      </a:gs>
                      <a:gs pos="100000">
                        <a:srgbClr val="FFFFFF"/>
                      </a:gs>
                    </a:gsLst>
                    <a:lin ang="5400000" scaled="1"/>
                  </a:gradFill>
                  <a:latin typeface="Segoe UI Semibold"/>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6908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51" fontAlgn="base">
                <a:spcBef>
                  <a:spcPts val="2400"/>
                </a:spcBef>
                <a:spcAft>
                  <a:spcPct val="0"/>
                </a:spcAft>
                <a:defRPr/>
              </a:pPr>
              <a:r>
                <a:rPr lang="en-US" sz="2400" kern="0" dirty="0">
                  <a:gradFill>
                    <a:gsLst>
                      <a:gs pos="0">
                        <a:srgbClr val="FFFFFF"/>
                      </a:gs>
                      <a:gs pos="100000">
                        <a:srgbClr val="FFFFFF"/>
                      </a:gs>
                    </a:gsLst>
                    <a:lin ang="5400000" scaled="1"/>
                  </a:gradFill>
                  <a:latin typeface="Segoe UI Semibold"/>
                </a:rPr>
                <a:t>Intend </a:t>
              </a:r>
              <a:br>
                <a:rPr lang="en-US" sz="2400" kern="0" dirty="0">
                  <a:gradFill>
                    <a:gsLst>
                      <a:gs pos="0">
                        <a:srgbClr val="FFFFFF"/>
                      </a:gs>
                      <a:gs pos="100000">
                        <a:srgbClr val="FFFFFF"/>
                      </a:gs>
                    </a:gsLst>
                    <a:lin ang="5400000" scaled="1"/>
                  </a:gradFill>
                  <a:latin typeface="Segoe UI Semibold"/>
                </a:rPr>
              </a:br>
              <a:r>
                <a:rPr lang="en-US" sz="2400" kern="0" dirty="0">
                  <a:gradFill>
                    <a:gsLst>
                      <a:gs pos="0">
                        <a:srgbClr val="FFFFFF"/>
                      </a:gs>
                      <a:gs pos="100000">
                        <a:srgbClr val="FFFFFF"/>
                      </a:gs>
                    </a:gsLst>
                    <a:lin ang="5400000" scaled="1"/>
                  </a:gradFill>
                  <a:latin typeface="Segoe UI Semibold"/>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86362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3751" fontAlgn="base">
                <a:spcBef>
                  <a:spcPts val="2400"/>
                </a:spcBef>
                <a:spcAft>
                  <a:spcPct val="0"/>
                </a:spcAft>
                <a:defRPr/>
              </a:pPr>
              <a:r>
                <a:rPr lang="en-US" sz="3000" kern="0" spc="100" dirty="0">
                  <a:gradFill>
                    <a:gsLst>
                      <a:gs pos="0">
                        <a:srgbClr val="FFFFFF"/>
                      </a:gs>
                      <a:gs pos="100000">
                        <a:srgbClr val="FFFFFF"/>
                      </a:gs>
                    </a:gsLst>
                    <a:lin ang="5400000" scaled="1"/>
                  </a:gradFill>
                  <a:latin typeface="Segoe UI Semibold"/>
                </a:rPr>
                <a:t>Entity linking </a:t>
              </a:r>
              <a:br>
                <a:rPr lang="en-US" sz="3000" kern="0" dirty="0">
                  <a:gradFill>
                    <a:gsLst>
                      <a:gs pos="0">
                        <a:srgbClr val="FFFFFF"/>
                      </a:gs>
                      <a:gs pos="100000">
                        <a:srgbClr val="FFFFFF"/>
                      </a:gs>
                    </a:gsLst>
                    <a:lin ang="5400000" scaled="1"/>
                  </a:gradFill>
                  <a:latin typeface="Segoe UI Semibold"/>
                </a:rPr>
              </a:br>
              <a:r>
                <a:rPr lang="en-US" sz="3000" kern="0" dirty="0">
                  <a:gradFill>
                    <a:gsLst>
                      <a:gs pos="0">
                        <a:srgbClr val="FFFFFF"/>
                      </a:gs>
                      <a:gs pos="100000">
                        <a:srgbClr val="FFFFFF"/>
                      </a:gs>
                    </a:gsLst>
                    <a:lin ang="5400000" scaled="1"/>
                  </a:gradFill>
                  <a:latin typeface="Segoe UI Semibold"/>
                </a:rPr>
                <a:t>&amp; augmentation</a:t>
              </a:r>
            </a:p>
          </p:txBody>
        </p:sp>
      </p:grpSp>
      <p:sp>
        <p:nvSpPr>
          <p:cNvPr id="79" name="Rectangle 78">
            <a:extLst>
              <a:ext uri="{FF2B5EF4-FFF2-40B4-BE49-F238E27FC236}">
                <a16:creationId xmlns:a16="http://schemas.microsoft.com/office/drawing/2014/main" id="{5F3543B4-E00F-44F0-9762-F3CA8E27ECB2}"/>
              </a:ext>
            </a:extLst>
          </p:cNvPr>
          <p:cNvSpPr/>
          <p:nvPr/>
        </p:nvSpPr>
        <p:spPr bwMode="auto">
          <a:xfrm>
            <a:off x="481192" y="440917"/>
            <a:ext cx="4596904" cy="38124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b" anchorCtr="0" forceAA="0" compatLnSpc="1">
            <a:prstTxWarp prst="textNoShape">
              <a:avLst/>
            </a:prstTxWarp>
            <a:noAutofit/>
          </a:bodyPr>
          <a:lstStyle/>
          <a:p>
            <a:pPr defTabSz="913751" fontAlgn="base">
              <a:lnSpc>
                <a:spcPct val="90000"/>
              </a:lnSpc>
              <a:spcBef>
                <a:spcPts val="1200"/>
              </a:spcBef>
              <a:spcAft>
                <a:spcPct val="0"/>
              </a:spcAft>
              <a:buSzPct val="90000"/>
              <a:defRPr/>
            </a:pPr>
            <a:r>
              <a:rPr lang="en-US" sz="2745" kern="0" dirty="0">
                <a:gradFill>
                  <a:gsLst>
                    <a:gs pos="0">
                      <a:srgbClr val="1A1A1A"/>
                    </a:gs>
                    <a:gs pos="100000">
                      <a:srgbClr val="1A1A1A"/>
                    </a:gs>
                  </a:gsLst>
                  <a:lin ang="5400000" scaled="1"/>
                </a:gradFill>
                <a:latin typeface="Segoe UI Semibold"/>
                <a:cs typeface="Segoe UI Semilight" panose="020B0402040204020203" pitchFamily="34" charset="0"/>
              </a:rPr>
              <a:t>AI uses </a:t>
            </a:r>
            <a:r>
              <a:rPr lang="en-US" sz="2745" kern="0" dirty="0">
                <a:solidFill>
                  <a:srgbClr val="FF0000"/>
                </a:solidFill>
                <a:latin typeface="Segoe UI Semibold"/>
                <a:cs typeface="Segoe UI Semilight" panose="020B0402040204020203" pitchFamily="34" charset="0"/>
              </a:rPr>
              <a:t>cognitive skills </a:t>
            </a:r>
            <a:r>
              <a:rPr lang="en-US" sz="2745" kern="0" dirty="0">
                <a:gradFill>
                  <a:gsLst>
                    <a:gs pos="0">
                      <a:srgbClr val="1A1A1A"/>
                    </a:gs>
                    <a:gs pos="100000">
                      <a:srgbClr val="1A1A1A"/>
                    </a:gs>
                  </a:gsLst>
                  <a:lin ang="5400000" scaled="1"/>
                </a:gradFill>
                <a:latin typeface="Segoe UI Semibold"/>
                <a:cs typeface="Segoe UI Semilight" panose="020B0402040204020203" pitchFamily="34" charset="0"/>
              </a:rPr>
              <a:t>to simulate human perception for:</a:t>
            </a:r>
          </a:p>
          <a:p>
            <a:pPr defTabSz="913751" fontAlgn="base">
              <a:lnSpc>
                <a:spcPct val="90000"/>
              </a:lnSpc>
              <a:spcBef>
                <a:spcPts val="1200"/>
              </a:spcBef>
              <a:spcAft>
                <a:spcPct val="0"/>
              </a:spcAft>
              <a:buSzPct val="90000"/>
              <a:defRPr/>
            </a:pPr>
            <a:endParaRPr lang="en-US" sz="2745" kern="0" dirty="0">
              <a:gradFill>
                <a:gsLst>
                  <a:gs pos="0">
                    <a:srgbClr val="1A1A1A"/>
                  </a:gs>
                  <a:gs pos="100000">
                    <a:srgbClr val="1A1A1A"/>
                  </a:gs>
                </a:gsLst>
                <a:lin ang="5400000" scaled="1"/>
              </a:gradFill>
              <a:latin typeface="Segoe UI Semibold"/>
              <a:cs typeface="Segoe UI Semilight" panose="020B0402040204020203" pitchFamily="34" charset="0"/>
            </a:endParaRPr>
          </a:p>
          <a:p>
            <a:pPr marL="448193" indent="-448193" defTabSz="913751" fontAlgn="base">
              <a:lnSpc>
                <a:spcPct val="90000"/>
              </a:lnSpc>
              <a:spcBef>
                <a:spcPts val="1200"/>
              </a:spcBef>
              <a:spcAft>
                <a:spcPct val="0"/>
              </a:spcAft>
              <a:buSzPct val="90000"/>
              <a:buFont typeface="Arial" panose="020B0604020202020204" pitchFamily="34" charset="0"/>
              <a:buChar char="•"/>
              <a:defRPr/>
            </a:pPr>
            <a:r>
              <a:rPr lang="en-US" sz="2745" kern="0" dirty="0">
                <a:gradFill>
                  <a:gsLst>
                    <a:gs pos="0">
                      <a:srgbClr val="1A1A1A"/>
                    </a:gs>
                    <a:gs pos="100000">
                      <a:srgbClr val="1A1A1A"/>
                    </a:gs>
                  </a:gsLst>
                  <a:lin ang="5400000" scaled="1"/>
                </a:gradFill>
                <a:latin typeface="Segoe UI Semibold"/>
                <a:cs typeface="Segoe UI Semilight" panose="020B0402040204020203" pitchFamily="34" charset="0"/>
              </a:rPr>
              <a:t>Vision</a:t>
            </a:r>
          </a:p>
          <a:p>
            <a:pPr marL="448193" indent="-448193" defTabSz="913751" fontAlgn="base">
              <a:lnSpc>
                <a:spcPct val="90000"/>
              </a:lnSpc>
              <a:spcBef>
                <a:spcPts val="1200"/>
              </a:spcBef>
              <a:spcAft>
                <a:spcPct val="0"/>
              </a:spcAft>
              <a:buSzPct val="90000"/>
              <a:buFont typeface="Arial" panose="020B0604020202020204" pitchFamily="34" charset="0"/>
              <a:buChar char="•"/>
              <a:defRPr/>
            </a:pPr>
            <a:r>
              <a:rPr lang="en-US" sz="2745" kern="0" dirty="0">
                <a:gradFill>
                  <a:gsLst>
                    <a:gs pos="0">
                      <a:srgbClr val="1A1A1A"/>
                    </a:gs>
                    <a:gs pos="100000">
                      <a:srgbClr val="1A1A1A"/>
                    </a:gs>
                  </a:gsLst>
                  <a:lin ang="5400000" scaled="1"/>
                </a:gradFill>
                <a:latin typeface="Segoe UI Semibold"/>
                <a:cs typeface="Segoe UI Semilight" panose="020B0402040204020203" pitchFamily="34" charset="0"/>
              </a:rPr>
              <a:t>Speech</a:t>
            </a:r>
          </a:p>
          <a:p>
            <a:pPr marL="448193" indent="-448193" defTabSz="913751" fontAlgn="base">
              <a:lnSpc>
                <a:spcPct val="90000"/>
              </a:lnSpc>
              <a:spcBef>
                <a:spcPts val="1200"/>
              </a:spcBef>
              <a:spcAft>
                <a:spcPct val="0"/>
              </a:spcAft>
              <a:buSzPct val="90000"/>
              <a:buFont typeface="Arial" panose="020B0604020202020204" pitchFamily="34" charset="0"/>
              <a:buChar char="•"/>
              <a:defRPr/>
            </a:pPr>
            <a:r>
              <a:rPr lang="en-US" sz="2745" kern="0" dirty="0">
                <a:gradFill>
                  <a:gsLst>
                    <a:gs pos="0">
                      <a:srgbClr val="1A1A1A"/>
                    </a:gs>
                    <a:gs pos="100000">
                      <a:srgbClr val="1A1A1A"/>
                    </a:gs>
                  </a:gsLst>
                  <a:lin ang="5400000" scaled="1"/>
                </a:gradFill>
                <a:latin typeface="Segoe UI Semibold"/>
                <a:cs typeface="Segoe UI Semilight" panose="020B0402040204020203" pitchFamily="34" charset="0"/>
              </a:rPr>
              <a:t>Language</a:t>
            </a:r>
          </a:p>
          <a:p>
            <a:pPr marL="448193" indent="-448193" defTabSz="913751" fontAlgn="base">
              <a:lnSpc>
                <a:spcPct val="90000"/>
              </a:lnSpc>
              <a:spcBef>
                <a:spcPts val="1200"/>
              </a:spcBef>
              <a:spcAft>
                <a:spcPct val="0"/>
              </a:spcAft>
              <a:buSzPct val="90000"/>
              <a:buFont typeface="Arial" panose="020B0604020202020204" pitchFamily="34" charset="0"/>
              <a:buChar char="•"/>
              <a:defRPr/>
            </a:pPr>
            <a:r>
              <a:rPr lang="en-US" sz="2745" kern="0" dirty="0">
                <a:gradFill>
                  <a:gsLst>
                    <a:gs pos="0">
                      <a:srgbClr val="1A1A1A"/>
                    </a:gs>
                    <a:gs pos="100000">
                      <a:srgbClr val="1A1A1A"/>
                    </a:gs>
                  </a:gsLst>
                  <a:lin ang="5400000" scaled="1"/>
                </a:gradFill>
                <a:latin typeface="Segoe UI Semibold"/>
                <a:cs typeface="Segoe UI Semilight" panose="020B0402040204020203" pitchFamily="34" charset="0"/>
              </a:rPr>
              <a:t>Knowledge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69242" y="298302"/>
            <a:ext cx="5378548" cy="5937870"/>
          </a:xfrm>
          <a:prstGeom prst="rect">
            <a:avLst/>
          </a:prstGeom>
          <a:noFill/>
        </p:spPr>
        <p:txBody>
          <a:bodyPr vert="horz" wrap="square" lIns="179285" tIns="143428" rIns="179285" bIns="143428" rtlCol="0" anchor="t">
            <a:spAutoFit/>
          </a:bodyPr>
          <a:lstStyle/>
          <a:p>
            <a:pPr>
              <a:spcAft>
                <a:spcPts val="1175"/>
              </a:spcAft>
              <a:buSzPct val="90000"/>
            </a:pPr>
            <a:r>
              <a:rPr lang="en-US" sz="3137" b="1" dirty="0">
                <a:solidFill>
                  <a:srgbClr val="FF0000"/>
                </a:solidFill>
              </a:rPr>
              <a:t>Knowledge Mining </a:t>
            </a:r>
            <a:r>
              <a:rPr lang="en-US" sz="3137" b="1" dirty="0">
                <a:solidFill>
                  <a:srgbClr val="434343"/>
                </a:solidFill>
              </a:rPr>
              <a:t>is the process of discovering actionable information from large sets of </a:t>
            </a:r>
            <a:r>
              <a:rPr lang="en-US" sz="3137" b="1" dirty="0">
                <a:solidFill>
                  <a:srgbClr val="FF0000"/>
                </a:solidFill>
              </a:rPr>
              <a:t>unstructured data</a:t>
            </a:r>
            <a:r>
              <a:rPr lang="en-US" sz="3137" b="1" dirty="0">
                <a:solidFill>
                  <a:srgbClr val="434343"/>
                </a:solidFill>
              </a:rPr>
              <a:t>, like text or images. </a:t>
            </a:r>
            <a:br>
              <a:rPr lang="en-US" sz="3137" b="1" dirty="0">
                <a:solidFill>
                  <a:srgbClr val="434343"/>
                </a:solidFill>
              </a:rPr>
            </a:br>
            <a:br>
              <a:rPr lang="en-US" sz="3137" b="1" dirty="0">
                <a:solidFill>
                  <a:srgbClr val="434343"/>
                </a:solidFill>
              </a:rPr>
            </a:br>
            <a:r>
              <a:rPr lang="en-US" sz="3137" b="1" dirty="0">
                <a:solidFill>
                  <a:srgbClr val="434343"/>
                </a:solidFill>
              </a:rPr>
              <a:t>It uses </a:t>
            </a:r>
            <a:r>
              <a:rPr lang="en-US" sz="3137" b="1" dirty="0">
                <a:solidFill>
                  <a:srgbClr val="FF0000"/>
                </a:solidFill>
              </a:rPr>
              <a:t>Artificial Intelligence </a:t>
            </a:r>
            <a:r>
              <a:rPr lang="en-US" sz="3137" b="1" dirty="0">
                <a:solidFill>
                  <a:srgbClr val="434343"/>
                </a:solidFill>
              </a:rPr>
              <a:t>to detect hidden patterns and information. It can be used to guarantee compliance, enrich search, automate processes, among other </a:t>
            </a:r>
            <a:r>
              <a:rPr lang="en-US" sz="3137" b="1" dirty="0">
                <a:solidFill>
                  <a:srgbClr val="FF0000"/>
                </a:solidFill>
              </a:rPr>
              <a:t>business processes</a:t>
            </a:r>
            <a:r>
              <a:rPr lang="en-US" sz="3137" b="1" dirty="0">
                <a:solidFill>
                  <a:srgbClr val="434343"/>
                </a:solidFill>
              </a:rPr>
              <a:t>. </a:t>
            </a:r>
            <a:endParaRPr lang="en-US" sz="1961"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microsoft.com/office/2006/documentManagement/types"/>
    <ds:schemaRef ds:uri="7c45f18c-b2ec-4e3b-9613-4a8f6bc85080"/>
    <ds:schemaRef ds:uri="http://purl.org/dc/elements/1.1/"/>
    <ds:schemaRef ds:uri="http://schemas.microsoft.com/office/infopath/2007/PartnerControls"/>
    <ds:schemaRef ds:uri="14cf87b9-506c-4eb7-bdeb-55290b0635a3"/>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31A7A24-2837-4934-8348-1CDCBEEB6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12609</TotalTime>
  <Words>2227</Words>
  <Application>Microsoft Office PowerPoint</Application>
  <PresentationFormat>Widescreen</PresentationFormat>
  <Paragraphs>507</Paragraphs>
  <Slides>43</Slides>
  <Notes>34</Notes>
  <HiddenSlides>4</HiddenSlides>
  <MMClips>0</MMClips>
  <ScaleCrop>false</ScaleCrop>
  <HeadingPairs>
    <vt:vector size="8" baseType="variant">
      <vt:variant>
        <vt:lpstr>Fonts Used</vt:lpstr>
      </vt:variant>
      <vt:variant>
        <vt:i4>11</vt:i4>
      </vt:variant>
      <vt:variant>
        <vt:lpstr>Theme</vt:lpstr>
      </vt:variant>
      <vt:variant>
        <vt:i4>16</vt:i4>
      </vt:variant>
      <vt:variant>
        <vt:lpstr>Embedded OLE Servers</vt:lpstr>
      </vt:variant>
      <vt:variant>
        <vt:i4>1</vt:i4>
      </vt:variant>
      <vt:variant>
        <vt:lpstr>Slide Titles</vt:lpstr>
      </vt:variant>
      <vt:variant>
        <vt:i4>43</vt:i4>
      </vt:variant>
    </vt:vector>
  </HeadingPairs>
  <TitlesOfParts>
    <vt:vector size="71" baseType="lpstr">
      <vt:lpstr>-apple-system</vt:lpstr>
      <vt:lpstr>Arial</vt:lpstr>
      <vt:lpstr>Calibri</vt:lpstr>
      <vt:lpstr>Consolas</vt:lpstr>
      <vt:lpstr>Courier New</vt:lpstr>
      <vt:lpstr>Segoe UI</vt:lpstr>
      <vt:lpstr>Segoe UI Light</vt:lpstr>
      <vt:lpstr>Segoe UI Semibold</vt:lpstr>
      <vt:lpstr>Segoe UI Semilight</vt:lpstr>
      <vt:lpstr>Times New Roman</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2_5-50033_TR23_BO_CT_Template</vt:lpstr>
      <vt:lpstr>think-cell Slide</vt:lpstr>
      <vt:lpstr>8:30-9: Recap, Check in, Agenda</vt:lpstr>
      <vt:lpstr>Welcome back!!! Let’s recap</vt:lpstr>
      <vt:lpstr>Check in – how’re you all doing?</vt:lpstr>
      <vt:lpstr>Day 3: Knowledge Mining/Final Case</vt:lpstr>
      <vt:lpstr>9-9:30: Cognitive Search Intro</vt:lpstr>
      <vt:lpstr>PowerPoint Presentation</vt:lpstr>
      <vt:lpstr>Azure AI</vt:lpstr>
      <vt:lpstr>PowerPoint Presentation</vt:lpstr>
      <vt:lpstr>Knowledge Mining is the process of discovering actionable information from large sets of unstructured data, like text or images.   It uses Artificial Intelligence to detect hidden patterns and information. It can be used to guarantee compliance, enrich search, automate processes, among other business processes. </vt:lpstr>
      <vt:lpstr>Cognitive Search is the Microsoft solution for Knowledge Mining.   AI approach for content understanding. Ingests unstructured content to create rich metadata into an Azure Search index, with the power of Cognitive Services.</vt:lpstr>
      <vt:lpstr>What Azure Search is</vt:lpstr>
      <vt:lpstr>What Azure Search is</vt:lpstr>
      <vt:lpstr>What Azure Search is</vt:lpstr>
      <vt:lpstr>What Cognitive Search is </vt:lpstr>
      <vt:lpstr>What Cognitive Search is </vt:lpstr>
      <vt:lpstr>What Cognitive Search is </vt:lpstr>
      <vt:lpstr>When to use it</vt:lpstr>
      <vt:lpstr>When to use It</vt:lpstr>
      <vt:lpstr>When to use It</vt:lpstr>
      <vt:lpstr>When to use It</vt:lpstr>
      <vt:lpstr>When to use It</vt:lpstr>
      <vt:lpstr>When to use It</vt:lpstr>
      <vt:lpstr>PowerPoint Presentation</vt:lpstr>
      <vt:lpstr>How it works</vt:lpstr>
      <vt:lpstr>How it works</vt:lpstr>
      <vt:lpstr>How it works – Cognitive Search Pipeline</vt:lpstr>
      <vt:lpstr>How it works – Cognitive Search Pipeline</vt:lpstr>
      <vt:lpstr>How it works – Cognitive Skills</vt:lpstr>
      <vt:lpstr>How it works – Old High Level Architecture</vt:lpstr>
      <vt:lpstr>How it works – New High Level Architecture</vt:lpstr>
      <vt:lpstr>Good Practices</vt:lpstr>
      <vt:lpstr>Good Practices</vt:lpstr>
      <vt:lpstr>Good Practices</vt:lpstr>
      <vt:lpstr>Good Practices</vt:lpstr>
      <vt:lpstr>Good Practices</vt:lpstr>
      <vt:lpstr>Good Practices</vt:lpstr>
      <vt:lpstr>Good Practices</vt:lpstr>
      <vt:lpstr>Demos – Cognitive Search</vt:lpstr>
      <vt:lpstr>Additional Resources</vt:lpstr>
      <vt:lpstr>LearnAI – Knowledge Mining Bootcamp</vt:lpstr>
      <vt:lpstr>9:30-11:30 Setup and lab 1 and 2</vt:lpstr>
      <vt:lpstr>   ***Be sure to complete BEFORE Lab 9  https://github.com/Azure/LearnAI-Airlift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Anna Thomas</cp:lastModifiedBy>
  <cp:revision>1</cp:revision>
  <dcterms:created xsi:type="dcterms:W3CDTF">2018-06-29T11:43:45Z</dcterms:created>
  <dcterms:modified xsi:type="dcterms:W3CDTF">2018-11-27T22:06:42Z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